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70" r:id="rId7"/>
    <p:sldId id="259" r:id="rId8"/>
    <p:sldId id="292" r:id="rId9"/>
    <p:sldId id="281" r:id="rId10"/>
    <p:sldId id="293" r:id="rId11"/>
    <p:sldId id="291" r:id="rId12"/>
    <p:sldId id="287" r:id="rId13"/>
    <p:sldId id="290" r:id="rId14"/>
    <p:sldId id="289" r:id="rId15"/>
    <p:sldId id="294" r:id="rId16"/>
    <p:sldId id="288" r:id="rId17"/>
    <p:sldId id="283" r:id="rId18"/>
    <p:sldId id="28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4AAE331-BF55-90DC-C6C2-A2D38BDEFE62}" name="Abigail Cipparone" initials="AC" userId="S::cipparonea@ucc.org::99c7314b-5b3c-4704-ae5c-234644cf8f4f" providerId="AD"/>
  <p188:author id="{1F75EF58-FCB9-6745-A628-5CCEBCD0A330}" name="Justin Henry" initials="JH" userId="S::Henryj@ucc.org::db169fb6-69a2-49cd-8cb0-03199873a081" providerId="AD"/>
  <p188:author id="{1637C47C-0C16-CE90-26E2-B5DF0B8BB2DE}" name="Abigail Cipparone" initials="AC" userId="S::Cipparonea@ucc.org::99c7314b-5b3c-4704-ae5c-234644cf8f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A9"/>
    <a:srgbClr val="C0E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66187" autoAdjust="0"/>
  </p:normalViewPr>
  <p:slideViewPr>
    <p:cSldViewPr snapToGrid="0">
      <p:cViewPr varScale="1">
        <p:scale>
          <a:sx n="55" d="100"/>
          <a:sy n="55" d="100"/>
        </p:scale>
        <p:origin x="1733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D3244-2F92-48BD-9403-22A51EB00DAD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88DE5-7B3E-495C-B363-18CA718A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62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7C40B-127E-CF55-192B-E2FC4D4ED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ACD688-A640-E69F-0511-D5EBAD2185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F63128-E70B-CA38-0ED1-680BCA8B72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7AFFE-DFD4-F6B4-1A3E-A225612889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65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C83619-CF2E-3456-BF93-8E5AA2673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634924-C133-5BFD-C8E3-9B4DBDDF4D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2FB5D0-6445-0254-4407-B66366413A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9E194-86E3-A88D-0638-9C0A5EB933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68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4D75A-97E1-6C27-7535-1DEF76BF2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8DD6E8-2ED2-399A-5400-31837571B4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9D0F67-2917-D705-8EB6-F0199618F7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79258-D99C-C936-DB31-B5EC225825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47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F775B-D1E4-1ADF-5AAC-986B1CF35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1DFE37-C64A-49D1-3836-4704BE82C3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D5B40F-C8B2-D93D-7350-94CFBCD96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801E7-2780-C32A-D9C7-25F12CAA58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72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56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4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52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53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65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E18A7-69D4-CF73-2DE5-9CB8E023D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B3847D-C000-87F3-6A30-2084A85BA7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90A830-9BF1-EDF6-5B76-00CADF0EA7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0BE4B-1524-B69A-D027-9EF3855609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05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10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49272C-596B-B450-B2A1-D7D51AED0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7C7408-81B8-F70D-67C4-D2F21B7231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830F6A-796B-11DB-879E-230974C143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141DE-D729-3C3F-8CD3-9546C429A8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29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5A919-C748-EF7E-3743-3839045B3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DD9A0F-6C67-69BC-14F9-0B9839D7D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558290-4CB1-7B20-8E4B-8B709F09AD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6E07-61F6-EE2B-80B8-AA2D85B23E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5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33EDB-E49C-FEEE-E879-F6B6DDD92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8EE675-EF74-12DB-FB98-D50ADDD2C9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F50208-07F9-B828-FEA7-A828932831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E9478-DE6B-82B7-89CE-57B75DC09D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88DE5-7B3E-495C-B363-18CA718A0A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08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F56A0-3023-C4C3-D5DD-571D4C440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0A3F8-567D-9CB4-73C3-2384CA728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056FA-2B34-EECF-7761-DDF3FDED1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86E15-96F1-F695-9EF6-146CBA8C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BBFFF-8BF5-ADDD-04F4-82506330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2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E6791-6010-FEDB-F20B-3D2EF783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8052-0C28-F3B4-D2DB-BFFECCA6C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C1D9F-113E-CE4C-1EC3-B82EE4F7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BDA7A-788D-F0A7-32B6-1C0A9CC08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B4B1D-631F-04FF-9F4C-F2092EA5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6DFE7F-9777-29F7-80FF-09C9B34F8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9CA15-ED21-A86D-DDB1-20BE2848A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A12F6-7D9F-A668-4D04-9D1DEAD03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88064-7C18-8753-7A18-0DD0DA71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CD131-62F3-029C-9DF7-796EB864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6E85-556E-DE22-0632-2EE5D709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1FC9E-FBA4-159E-CFED-C317985BF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4785F-6116-497C-0C91-D2F699D6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B030B-1A94-8866-458D-D8E82846D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2F135-8F63-DF0E-C6CD-A2FF231A2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7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3273-0D25-9D3B-B89E-D8E2A5780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A35F5-D8D7-2EFA-1A02-005D910D2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6E32B-DB40-ECD8-2072-9EA6BA85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7CF3E-7DB4-EE50-E330-71BBA4F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954B8-5FB1-D867-7E56-A0B70C66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5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F92D-BAD9-6074-C9BF-DACE3C84C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F2231-A142-0952-780A-900AED647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72412-2328-55C4-E799-781BE6F87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6DB85-0524-11B0-CC64-83B3033A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ACFDC-B886-BEF0-4B76-ACD2B9B2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D9583-CDD0-E233-5FC7-A997B5DC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0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CD353-4A7C-BCD2-009B-2AEBDB85F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C9250-5636-F808-E1B4-388308582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CAE0E-1FBB-6B81-B2CF-39FD02F9C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C3A9BF-2139-1F25-EBE1-7E8A93A43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5E1FA-0FAC-65AC-0BAD-6A0346D4B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09F0AF-3E23-E014-979B-FBD25AF2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C3107-73C2-5546-131B-94388B83B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F77801-FB65-0CE6-B0B9-128707E7E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4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B014D-24B4-D888-40A7-A9B37088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57924-F2FB-B1FF-AEC6-A57EEF60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A4F4A4-69AD-43C3-92A3-29FF4F6F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E137C-89A3-410B-AE19-EFBBB952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7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C9A302-3132-A185-6719-4A5E79CD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29876-A13C-CC19-AE1E-2FD19D68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CF617-9242-A3E8-032B-F7059785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6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D37E-EDC1-10E0-D83D-E380C4AC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D974-DAF5-4573-1DAE-28B6D5C44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E6127-6E75-595F-8B59-22E57B69D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41906-1FBC-6FED-6C0D-817CD9A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C9566-2666-02C3-3C78-B93726C5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1A753-04BE-7DE2-CA50-D3346D066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07F5-4C2B-5A38-53B3-A91807DD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3B7FDA-15D9-F6A5-463A-4D55FED0B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E45138-8F0C-B593-B864-2A273C1E1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C428F-4B35-5B6F-C588-A23DBBB3A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ED6DE-CE6A-82AE-BBC4-16428FAB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FAFC6-0B8C-4A24-BF38-ADA694906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AD3F48-3349-D5BB-CE15-C2F37D47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D7E0D-F153-F145-2B73-65D2E1FC2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622DB-5708-EDD9-2E1F-237A6C959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C7DB42-3560-47CA-BB8E-D16EFDF1DAA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CCCD2-D127-EF70-16B1-23BD9E3F9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9393B-4F05-3310-3ADD-F88F1073D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550945-9968-4671-9336-029769435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5BF0E7-18A5-3A58-B737-4AA6A0482E44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red heart with white text and blue and white text&#10;&#10;Description automatically generated">
            <a:extLst>
              <a:ext uri="{FF2B5EF4-FFF2-40B4-BE49-F238E27FC236}">
                <a16:creationId xmlns:a16="http://schemas.microsoft.com/office/drawing/2014/main" id="{3882100D-6C3D-D80E-8DFB-37E554E08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855" y="0"/>
            <a:ext cx="113712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11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5E84C-2259-96E1-BB9C-D83469A8C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0D6F-4C1B-D6EC-D79C-29B0FCF2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ECONOMIC JUSTICE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BCB5D8-5BF9-0DDC-03DA-A1980552A48C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5838B60-35B1-439A-1DB7-4E73DAF3F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56349"/>
              </p:ext>
            </p:extLst>
          </p:nvPr>
        </p:nvGraphicFramePr>
        <p:xfrm>
          <a:off x="1001690" y="1003429"/>
          <a:ext cx="10515599" cy="564207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37646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3060228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3017725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654030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 and Congress’s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49880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Ban all public employee unions and allow employers to terminate its union agreements mid contract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Allow states to disregard the national minimum wage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Creates a 15% and 30% tax rate, placing the financial burden on middle income earners.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Cuts to taxes on the wealthy’s investment income.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Cut the corporate tax rate to 18 percent.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Made it more difficult for unions to gain official recognition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Allows employees to be required to sit through anti-union rallies during the workday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Congress’s tax plan is moving forward, which would include cuts to taxes on the wealthy’s investment income as well as other priorities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latin typeface="Aptos Light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Pursue a just economy – through progressive taxation, guaranteed health care, labor protections and solidarity, affordable housing, and the establishment of reparations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Collective thriving comes with ensuring all are robustly paid and protected at work and given ample rest from labor.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We must equitably steward our money and share resources in service of meeting human need and rights.  </a:t>
                      </a:r>
                      <a:endParaRPr lang="en-US" sz="1600" dirty="0">
                        <a:latin typeface="Aptos Light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634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B72C7-2869-605D-F4F9-C7F74E950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E254-6428-CF8C-3648-7C7735E94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HEALTHCARE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83990F-11D2-148B-CD9C-BA2BD9286962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7B57751-5169-6348-FF27-BE94BF070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807590"/>
              </p:ext>
            </p:extLst>
          </p:nvPr>
        </p:nvGraphicFramePr>
        <p:xfrm>
          <a:off x="937297" y="1012607"/>
          <a:ext cx="9558985" cy="516796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3949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2781836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687403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 and Congress’s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303273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Imposes work requirements to be eligible for Medicaid and suggests time limits on how long people can be on Medicaid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Increases drug prices for Medicare Part D and rescinds the ability for Medicare to negotiate drug prices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Proposes addressing the opioid overdose crisis through increased sentencing and closing the U.S. border. 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Passed a House Budget Resolution this week that proposes $880 billion of cuts to the Medicaid program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Rescission of a Biden administration initiative that had directed the health secretary to explore ways of lowering pharmaceutical costs within Medicare.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United Church of Christ has advocated for health care as a human right and priority for all people for more than 40 years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should have access to affordable, safe, and high-quality healthcare. 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must heal—not criminalize—the sick, including those struggling with substance abuse.  </a:t>
                      </a: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60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DBB95-5D42-C4AE-6BC2-3308E0B10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6EAD2-4D4C-2CFB-4C3D-7D91A3CE5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RACIAL JUSTICE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1F22BC-0016-6C45-EFF0-9CCC420C523C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398EF84-F1C1-0859-73E3-DBA05F1B8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841780"/>
              </p:ext>
            </p:extLst>
          </p:nvPr>
        </p:nvGraphicFramePr>
        <p:xfrm>
          <a:off x="950176" y="1064123"/>
          <a:ext cx="9558985" cy="544228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3949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2781836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687403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303273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</a:rPr>
                        <a:t>Abolish DEI programs and initiatives across the federal government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</a:rPr>
                        <a:t>Dismantle symbols of “identity politics”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</a:rPr>
                        <a:t>Prosecute schools, institutions and private companies that continue implementing DEI initiatives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</a:rPr>
                        <a:t>Abolish DEI programs and initiatives across the federal government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</a:rPr>
                        <a:t>Prohibit the flying of “Black Lives Matter” or rainbow flags at US embassies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</a:rPr>
                        <a:t>Directed the DOJ to use its full prosecutorial powers to prosecute schools, institutions and private companies that continue implementing DEI initiatives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 2003, the UCC adopted a resolution to be an Anti-Racist Church.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Committed to “examine both historic and contemporary forms of racism and its effects.”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The UCC voted to mandate DEI training for authorized ministers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72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20DAF-DBC9-30E8-510A-9894AF0E3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ADA2B-D728-024B-5FA1-4D8791FED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REPRODUCTIVE RIGHTS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096D5F-3885-3D61-400D-60A10D6F1011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891C18-BEDA-C44A-8A32-A499A24A8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929096"/>
              </p:ext>
            </p:extLst>
          </p:nvPr>
        </p:nvGraphicFramePr>
        <p:xfrm>
          <a:off x="963055" y="986850"/>
          <a:ext cx="9558985" cy="516796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3949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2781836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687403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303273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Defund Planned Parenthood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Criminalize traveling for abortions and abortions by mail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Puts at risk insurance coverage of contraception.  </a:t>
                      </a:r>
                      <a:endParaRPr 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Stopped all agency efforts to protect patient and provider privacy and security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Rescinded the right for military servicemembers to use leave to travel for abortion care (not provided by the military health system)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Prohibits international NGOs that receive U.S. government funding from </a:t>
                      </a:r>
                      <a:r>
                        <a:rPr lang="en-US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their own money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to provide information, referrals, or services for legal abortion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Since 1971, the United Church of Christ has supported the right of each person to follow their personal religious and moral convictions regarding the completion or termination of a pregnancy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2023, the UCC proclaimed abortion as healthcare, forced birth an act of violence, and called for systemic measures to increase access to the full spectrum of reproductive healthcare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782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F521-4C22-4EBD-0F3E-FF7365E2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FIGHTING PROJECT 2025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13EC2-78D7-49E9-4F5C-757D1E4A04EB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7B05C1-B20F-820A-0569-4ACCAB48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12528"/>
          </a:xfrm>
        </p:spPr>
        <p:txBody>
          <a:bodyPr>
            <a:normAutofit/>
          </a:bodyPr>
          <a:lstStyle/>
          <a:p>
            <a:r>
              <a:rPr lang="en-US" dirty="0"/>
              <a:t>Empowering Congress to lead in holding this Administration accountable and to fight Project 2025 legislation</a:t>
            </a:r>
          </a:p>
          <a:p>
            <a:pPr lvl="1"/>
            <a:r>
              <a:rPr lang="en-US" dirty="0"/>
              <a:t>Action Alerts</a:t>
            </a:r>
          </a:p>
          <a:p>
            <a:pPr lvl="1"/>
            <a:r>
              <a:rPr lang="en-US" dirty="0"/>
              <a:t>Call campaigns</a:t>
            </a:r>
          </a:p>
          <a:p>
            <a:pPr lvl="1"/>
            <a:r>
              <a:rPr lang="en-US" dirty="0"/>
              <a:t>Meetings with Members of Congress</a:t>
            </a:r>
          </a:p>
          <a:p>
            <a:pPr lvl="1"/>
            <a:r>
              <a:rPr lang="en-US" dirty="0"/>
              <a:t>Letters and Vote Recommendations</a:t>
            </a:r>
          </a:p>
          <a:p>
            <a:r>
              <a:rPr lang="en-US" dirty="0"/>
              <a:t>Direct Action</a:t>
            </a:r>
          </a:p>
          <a:p>
            <a:pPr lvl="1"/>
            <a:r>
              <a:rPr lang="en-US" dirty="0"/>
              <a:t>Witness Wednesdays</a:t>
            </a:r>
          </a:p>
        </p:txBody>
      </p:sp>
    </p:spTree>
    <p:extLst>
      <p:ext uri="{BB962C8B-B14F-4D97-AF65-F5344CB8AC3E}">
        <p14:creationId xmlns:p14="http://schemas.microsoft.com/office/powerpoint/2010/main" val="1933818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F521-4C22-4EBD-0F3E-FF7365E2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WAYS TO BE INVOLVED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13EC2-78D7-49E9-4F5C-757D1E4A04EB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7B05C1-B20F-820A-0569-4ACCAB48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1252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Join the Justice and Peace Action Network (</a:t>
            </a:r>
            <a:r>
              <a:rPr lang="en-US" dirty="0" err="1"/>
              <a:t>JPANet</a:t>
            </a:r>
            <a:r>
              <a:rPr lang="en-US" dirty="0"/>
              <a:t>)</a:t>
            </a:r>
          </a:p>
          <a:p>
            <a:r>
              <a:rPr lang="en-US" dirty="0"/>
              <a:t>Take Action in our Action Center</a:t>
            </a:r>
          </a:p>
          <a:p>
            <a:r>
              <a:rPr lang="en-US" dirty="0"/>
              <a:t>Commit to acts of witness and resistance!</a:t>
            </a:r>
          </a:p>
          <a:p>
            <a:r>
              <a:rPr lang="en-US" dirty="0"/>
              <a:t>If your church wants to join in organizing and advocacy efforts on the issues we’ve mentioned above, check out our newsletter archive for opportunities to get involved!</a:t>
            </a:r>
          </a:p>
          <a:p>
            <a:r>
              <a:rPr lang="en-US" dirty="0"/>
              <a:t>Follow our work and how you can get involved at ucc.org/First100Days</a:t>
            </a:r>
          </a:p>
          <a:p>
            <a:r>
              <a:rPr lang="en-US" dirty="0"/>
              <a:t>Stay up to date by following us on Facebook and Instagram @JusticeAndWitnessMinistries and Twitter @justice_ucc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D6E1A3-9831-0E53-4430-10076133F46B}"/>
              </a:ext>
            </a:extLst>
          </p:cNvPr>
          <p:cNvSpPr txBox="1"/>
          <p:nvPr/>
        </p:nvSpPr>
        <p:spPr>
          <a:xfrm>
            <a:off x="3039893" y="3244334"/>
            <a:ext cx="60992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769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F521-4C22-4EBD-0F3E-FF7365E2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WHAT IS PROJECT 2025?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F972B-D93D-FC6D-035F-DAED00F0B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6162964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ptos Light" panose="020B0004020202020204" pitchFamily="34" charset="0"/>
              </a:rPr>
              <a:t>A compilation</a:t>
            </a:r>
            <a:r>
              <a:rPr lang="en-US" sz="2400" i="0" dirty="0">
                <a:solidFill>
                  <a:srgbClr val="000000"/>
                </a:solidFill>
                <a:effectLst/>
                <a:latin typeface="Aptos Light" panose="020B0004020202020204" pitchFamily="34" charset="0"/>
              </a:rPr>
              <a:t> of </a:t>
            </a:r>
            <a:r>
              <a:rPr lang="en-US" sz="2400" dirty="0">
                <a:solidFill>
                  <a:srgbClr val="000000"/>
                </a:solidFill>
                <a:latin typeface="Aptos Light" panose="020B0004020202020204" pitchFamily="34" charset="0"/>
              </a:rPr>
              <a:t>radical policy</a:t>
            </a:r>
            <a:r>
              <a:rPr lang="en-US" sz="2400" i="0" dirty="0">
                <a:solidFill>
                  <a:srgbClr val="000000"/>
                </a:solidFill>
                <a:effectLst/>
                <a:latin typeface="Aptos Light" panose="020B0004020202020204" pitchFamily="34" charset="0"/>
              </a:rPr>
              <a:t> proposals and presidential transition project launched by the Heritage Foundation. </a:t>
            </a:r>
            <a:endParaRPr lang="en-US" sz="2400" dirty="0">
              <a:latin typeface="Aptos Light" panose="020B000402020202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ptos Light" panose="020B0004020202020204" pitchFamily="34" charset="0"/>
              </a:rPr>
              <a:t>These policies threaten</a:t>
            </a:r>
            <a:r>
              <a:rPr lang="en-US" sz="2400" i="0" dirty="0">
                <a:solidFill>
                  <a:srgbClr val="000000"/>
                </a:solidFill>
                <a:effectLst/>
                <a:latin typeface="Aptos Light" panose="020B0004020202020204" pitchFamily="34" charset="0"/>
              </a:rPr>
              <a:t> basic freedoms, punish the most vulnerable, dismantle the structure of our federal government,  and attack religious freedom and the separation of church and state. </a:t>
            </a:r>
            <a:endParaRPr lang="en-US" sz="2400" dirty="0">
              <a:solidFill>
                <a:srgbClr val="000000"/>
              </a:solidFill>
              <a:latin typeface="Aptos Light" panose="020B0004020202020204" pitchFamily="34" charset="0"/>
            </a:endParaRPr>
          </a:p>
          <a:p>
            <a:r>
              <a:rPr lang="en-US" sz="2400" i="0" dirty="0">
                <a:solidFill>
                  <a:srgbClr val="000000"/>
                </a:solidFill>
                <a:effectLst/>
                <a:latin typeface="Aptos Light" panose="020B0004020202020204" pitchFamily="34" charset="0"/>
              </a:rPr>
              <a:t>Project 2025 stands in direct opposition to the United Church of Christ’s values and work.   </a:t>
            </a:r>
          </a:p>
          <a:p>
            <a:r>
              <a:rPr lang="en-US" sz="2400" dirty="0">
                <a:solidFill>
                  <a:srgbClr val="000000"/>
                </a:solidFill>
                <a:latin typeface="Aptos Light" panose="020B0004020202020204" pitchFamily="34" charset="0"/>
              </a:rPr>
              <a:t>Unfortunately, the Trump Administration and Congress is aligning with this document as they implement their 2025 policy agenda</a:t>
            </a:r>
            <a:endParaRPr lang="en-US" sz="2400" dirty="0">
              <a:latin typeface="Aptos Light" panose="020B00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13EC2-78D7-49E9-4F5C-757D1E4A04EB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stack of books with a blue cover&#10;&#10;Description automatically generated">
            <a:extLst>
              <a:ext uri="{FF2B5EF4-FFF2-40B4-BE49-F238E27FC236}">
                <a16:creationId xmlns:a16="http://schemas.microsoft.com/office/drawing/2014/main" id="{308C51C1-F3ED-D37B-38C6-1D8AC0C06C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206" y="2255946"/>
            <a:ext cx="3343594" cy="3220821"/>
          </a:xfrm>
          <a:prstGeom prst="rect">
            <a:avLst/>
          </a:prstGeom>
          <a:ln w="762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140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F521-4C22-4EBD-0F3E-FF7365E2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PROJECT 2025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13EC2-78D7-49E9-4F5C-757D1E4A04EB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C5EC234-2863-FB61-876F-3DF2154F8197}"/>
              </a:ext>
            </a:extLst>
          </p:cNvPr>
          <p:cNvSpPr/>
          <p:nvPr/>
        </p:nvSpPr>
        <p:spPr>
          <a:xfrm>
            <a:off x="975590" y="1690687"/>
            <a:ext cx="3519056" cy="449240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CB5849-C9F1-1A30-A35A-29BAB68E6496}"/>
              </a:ext>
            </a:extLst>
          </p:cNvPr>
          <p:cNvSpPr txBox="1"/>
          <p:nvPr/>
        </p:nvSpPr>
        <p:spPr>
          <a:xfrm>
            <a:off x="1211118" y="2004550"/>
            <a:ext cx="304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>
                <a:latin typeface="Gill Sans Nova" panose="020B0602020104020203" pitchFamily="34" charset="0"/>
              </a:rPr>
              <a:t>&gt; 100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16A22B-0795-7EB0-B5B5-23302B439180}"/>
              </a:ext>
            </a:extLst>
          </p:cNvPr>
          <p:cNvSpPr txBox="1"/>
          <p:nvPr/>
        </p:nvSpPr>
        <p:spPr>
          <a:xfrm>
            <a:off x="1517071" y="2650882"/>
            <a:ext cx="2572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ptos Light" panose="020B0004020202020204" pitchFamily="34" charset="0"/>
              </a:rPr>
              <a:t>The number of organizations, led by The Heritage Foundation, who authored it.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2321252-5457-C62D-B265-1130E65BEFE1}"/>
              </a:ext>
            </a:extLst>
          </p:cNvPr>
          <p:cNvSpPr/>
          <p:nvPr/>
        </p:nvSpPr>
        <p:spPr>
          <a:xfrm>
            <a:off x="4632035" y="1690687"/>
            <a:ext cx="3519056" cy="449240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AA505D-BBA6-E374-A9AD-2FED863E2617}"/>
              </a:ext>
            </a:extLst>
          </p:cNvPr>
          <p:cNvSpPr txBox="1"/>
          <p:nvPr/>
        </p:nvSpPr>
        <p:spPr>
          <a:xfrm>
            <a:off x="4867563" y="2004550"/>
            <a:ext cx="304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>
                <a:latin typeface="Gill Sans Nova" panose="020B0602020104020203" pitchFamily="34" charset="0"/>
              </a:rPr>
              <a:t>&gt; $10,000,000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B33113-4503-E32C-B989-D47324CEA130}"/>
              </a:ext>
            </a:extLst>
          </p:cNvPr>
          <p:cNvSpPr txBox="1"/>
          <p:nvPr/>
        </p:nvSpPr>
        <p:spPr>
          <a:xfrm>
            <a:off x="5173516" y="2650882"/>
            <a:ext cx="2572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ptos Light" panose="020B0004020202020204" pitchFamily="34" charset="0"/>
              </a:rPr>
              <a:t>The amount spent by The Heritage Foundation to create it.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AE50E4E-B123-6C84-F51D-32B7E542541C}"/>
              </a:ext>
            </a:extLst>
          </p:cNvPr>
          <p:cNvSpPr/>
          <p:nvPr/>
        </p:nvSpPr>
        <p:spPr>
          <a:xfrm>
            <a:off x="8287326" y="1690687"/>
            <a:ext cx="3519056" cy="449240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1BC566-3F68-131E-B3FB-F590DDE39675}"/>
              </a:ext>
            </a:extLst>
          </p:cNvPr>
          <p:cNvSpPr txBox="1"/>
          <p:nvPr/>
        </p:nvSpPr>
        <p:spPr>
          <a:xfrm>
            <a:off x="8522854" y="2004550"/>
            <a:ext cx="304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>
                <a:latin typeface="Gill Sans Nova" panose="020B0602020104020203" pitchFamily="34" charset="0"/>
              </a:rPr>
              <a:t>&gt; 900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1ED893-CC46-8F2C-93E6-852B98728379}"/>
              </a:ext>
            </a:extLst>
          </p:cNvPr>
          <p:cNvSpPr txBox="1"/>
          <p:nvPr/>
        </p:nvSpPr>
        <p:spPr>
          <a:xfrm>
            <a:off x="8828807" y="2650882"/>
            <a:ext cx="2572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ptos Light" panose="020B0004020202020204" pitchFamily="34" charset="0"/>
              </a:rPr>
              <a:t>The number of pages in the central policy playbook, “Mandate for Leadership”</a:t>
            </a:r>
          </a:p>
        </p:txBody>
      </p:sp>
    </p:spTree>
    <p:extLst>
      <p:ext uri="{BB962C8B-B14F-4D97-AF65-F5344CB8AC3E}">
        <p14:creationId xmlns:p14="http://schemas.microsoft.com/office/powerpoint/2010/main" val="108590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F521-4C22-4EBD-0F3E-FF7365E2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F972B-D93D-FC6D-035F-DAED00F0B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7714672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 panose="020B0602020104020203" pitchFamily="34" charset="0"/>
              </a:rPr>
              <a:t>IMMIGRATION &amp; REFUGEE ISSUES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/>
              </a:rPr>
              <a:t>ENVIRONMENTAL JUSTICE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/>
              </a:rPr>
              <a:t>FOREIGN POLICY</a:t>
            </a:r>
            <a:endParaRPr lang="en-US" sz="3000" dirty="0">
              <a:solidFill>
                <a:srgbClr val="000000"/>
              </a:solidFill>
              <a:latin typeface="Gill Sans Nova" panose="020B0602020104020203" pitchFamily="34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/>
              </a:rPr>
              <a:t>EDUCATION</a:t>
            </a:r>
            <a:endParaRPr lang="en-US" sz="3000" dirty="0">
              <a:solidFill>
                <a:srgbClr val="000000"/>
              </a:solidFill>
              <a:latin typeface="Gill Sans Nova" panose="020B06020201040202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/>
              </a:rPr>
              <a:t>LGBTQ+ RIGHTS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/>
              </a:rPr>
              <a:t>ECONOMIC JUSTICE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/>
              </a:rPr>
              <a:t>HEALTHCARE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sz="3000" dirty="0">
                <a:latin typeface="Gill Sans Nova"/>
              </a:rPr>
              <a:t>RACIAL JUSTICE</a:t>
            </a:r>
          </a:p>
          <a:p>
            <a:pPr marL="514350" indent="-514350" algn="just"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Gill Sans Nova"/>
              </a:rPr>
              <a:t>REPRODUCTIVE RIGHTS</a:t>
            </a:r>
          </a:p>
          <a:p>
            <a:pPr marL="514350" indent="-514350" algn="just">
              <a:buFont typeface="Aptos Display" panose="02110004020202020204"/>
              <a:buAutoNum type="arabicPeriod"/>
            </a:pPr>
            <a:endParaRPr lang="en-US" dirty="0">
              <a:solidFill>
                <a:srgbClr val="000000"/>
              </a:solidFill>
              <a:latin typeface="Gill Sans Nova" panose="020B0602020104020203" pitchFamily="34" charset="0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Gill Sans Nova" panose="020B0602020104020203" pitchFamily="34" charset="0"/>
            </a:endParaRPr>
          </a:p>
          <a:p>
            <a:pPr marL="0" indent="0" algn="just">
              <a:buNone/>
            </a:pPr>
            <a:endParaRPr lang="en-US" b="0" i="0" dirty="0">
              <a:solidFill>
                <a:srgbClr val="000000"/>
              </a:solidFill>
              <a:effectLst/>
              <a:latin typeface="Gill Sans Nova" panose="020B0602020104020203" pitchFamily="34" charset="0"/>
            </a:endParaRPr>
          </a:p>
          <a:p>
            <a:pPr algn="just"/>
            <a:endParaRPr lang="en-US" b="0" i="0" dirty="0">
              <a:solidFill>
                <a:srgbClr val="000000"/>
              </a:solidFill>
              <a:effectLst/>
              <a:latin typeface="Gill Sans Nova" panose="020B0602020104020203" pitchFamily="34" charset="0"/>
            </a:endParaRPr>
          </a:p>
          <a:p>
            <a:pPr marL="0" indent="0" algn="just">
              <a:buNone/>
            </a:pPr>
            <a:endParaRPr lang="en-US" dirty="0">
              <a:solidFill>
                <a:srgbClr val="000000"/>
              </a:solidFill>
              <a:latin typeface="Gill Sans Nova" panose="020B06020201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13EC2-78D7-49E9-4F5C-757D1E4A04EB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6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B4BB4-C630-71B7-6193-26B505D9E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4E59D-7C44-05EA-507F-593210BC5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855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IMMIGRATION &amp; REFUGEE ISSUES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F6CCBE-750A-57B6-203F-547AEC6D0922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4189428-9A70-698E-E843-8E340863F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85093"/>
              </p:ext>
            </p:extLst>
          </p:nvPr>
        </p:nvGraphicFramePr>
        <p:xfrm>
          <a:off x="900544" y="1064123"/>
          <a:ext cx="11166765" cy="57302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97969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3425780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4443016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339981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 and What We’re Doing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495805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Deploy National Guard and active-duty personnel to border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Curtail refugee admissions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Raise the standard of “credible fear” for asylum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Reinstate “Remain in Mexico”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Authorize state and local law enforcement to enforce immigration law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Removal of the sensitive locations guidance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Mass deportation and detention of undocumented immigrants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Deployed the National Guard and the military to the border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Ended the US Refugee Resettlement program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Ended the processing of asylum applications for those at the border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Reinstated “Remain in Mexico” Authorize state and law enforcement to enforce immigration law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Removal of the sensitive locations guidance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Mass deportation and detention of undocumented immigrants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Solidarity in the struggle for dignity and human rights for immigrants, asylum seekers and refugees regardless of their immigration status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humanitarian protection for migrants seeking safety and a pathway to citizenship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Called to welcome and love immigrants as our neighbors. 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</a:t>
                      </a:r>
                      <a:r>
                        <a:rPr lang="en-US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nandersen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12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F521-4C22-4EBD-0F3E-FF7365E2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ENVIRONMENTAL JUSTICE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13EC2-78D7-49E9-4F5C-757D1E4A04EB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CE1361-8EEF-F779-74E2-D1E4C1900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84778"/>
              </p:ext>
            </p:extLst>
          </p:nvPr>
        </p:nvGraphicFramePr>
        <p:xfrm>
          <a:off x="928352" y="983466"/>
          <a:ext cx="10425448" cy="566203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99602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3584226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2441620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595162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506687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</a:rPr>
                        <a:t>Shred regulations to curb greenhouse gas pollution from cars, oil and gas wells, and power plants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</a:rPr>
                        <a:t>Dismantle almost every clean energy program in the federal government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Disband NOAA, cutting off access to updated weather and climate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Expand offshore oil and national gas drilling on public lands and destroy the “endangerment finding”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Withdraw from Paris Climate Agreement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b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Cut EPA staff by 65%, including thousands of National Park and Forest staffs, all inter-agency work on reducing emissions ceased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Lee Zeldin prioritizing ending the “endangerment finding”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Paused the disbursement of funds for clean energy programs, and ended EV subsidy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Interior Secretary’s orders make public lands ground zero for drilling &amp; mining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Withdraw from Paris Climate Agreement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Staff cuts and dismantling of NOAA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Prioritize addressing the climate crisis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Focus on becoming carbon neutral by 2040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Prioritize environmental justice initiatives to help marginalized groups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09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F3807-DF85-2FF1-80A3-C228579AE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61F4B-CFB8-51AE-4C9C-7DD690064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FOREIGN POLICY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C9BC2A-74E4-A036-1B8E-9EC2A6D4F1A0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1F4AD8-9FEF-8C81-B68E-CEB674895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56624"/>
              </p:ext>
            </p:extLst>
          </p:nvPr>
        </p:nvGraphicFramePr>
        <p:xfrm>
          <a:off x="950176" y="966938"/>
          <a:ext cx="10403624" cy="49241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90392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3027641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2985591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687403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303273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Refocus the State Department’s mission to ensure the interests of Americans are given priority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Address countries’ failure to accept deportees by imposing sanctions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Criticized World Health Organization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Withdraw from global organizations that “undermine U.S. interests”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Dismantle USAID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Directed Secretary of State to put the agency’s operations in line with an America first foreign policy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Trade standoff with Colombia over whether it would accept deported migrants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Took the US out of the World Health Organization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Removed the US from UNHRC, ended support for UNRWA, and review the U.S.’s involvement in UNESCO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Cut budget and staff at USAID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a Just Peace Church, the United Church of Christ is committed to working towards peace with justice at home and around the world.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believe that God calls us to love our neighbor by hearing and responding to the needs of others (providing food, shelter, water, etc.) and caring for all of God’s creation.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believe that only by communicating and working together can we bring about God’s kin-</a:t>
                      </a:r>
                      <a:r>
                        <a:rPr lang="en-US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Earth.  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005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A8236-1E80-F311-7FAC-93CDF8D5E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34DB4-D405-0694-4062-9CDAB282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563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EDUCATION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79B2B-B320-41D1-860E-5543E69A6D9B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F7C159-0F65-D2CE-33CA-9B0C28652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32451"/>
              </p:ext>
            </p:extLst>
          </p:nvPr>
        </p:nvGraphicFramePr>
        <p:xfrm>
          <a:off x="963055" y="1167154"/>
          <a:ext cx="10453090" cy="50791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11267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3042036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2999787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938511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 and Congress’s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414058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ptos Light" panose="020B0004020202020204" pitchFamily="34" charset="0"/>
                        </a:rPr>
                        <a:t>Eliminate the Head Start program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ptos Light" panose="020B0004020202020204" pitchFamily="34" charset="0"/>
                        </a:rPr>
                        <a:t>Defund the federal school meal program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ptos Light" panose="020B0004020202020204" pitchFamily="34" charset="0"/>
                        </a:rPr>
                        <a:t>Defund the individuals with disabilities in education act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ptos Light" panose="020B0004020202020204" pitchFamily="34" charset="0"/>
                        </a:rPr>
                        <a:t>Phase out Title I funding for low-income school districts.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ptos Light" panose="020B0004020202020204" pitchFamily="34" charset="0"/>
                        </a:rPr>
                        <a:t>Abolish sex education and “critical race theory” in schools.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Aptos Light" panose="020B0004020202020204" pitchFamily="34" charset="0"/>
                        </a:rPr>
                        <a:t>Redistribute federal funding to private schools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Freezing federal funding has triggered Head Start program closures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Congress is currently considering a reconciliation bill where the federal school meal program is on the chopping block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Expand school choice (i.e. public funding for private schools).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Abolished critical race theory in schools</a:t>
                      </a:r>
                      <a:endParaRPr lang="en-US" sz="1600" dirty="0">
                        <a:latin typeface="Aptos Light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As a people called to love our neighbors as ourselves, we are called to protect and improve public schooling as a matter of justice. The UCC also believes that public schooling should include comprehensive sexual education, reflected in its commitment to the implementation of the Our Whole Lives curriculum.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57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6C66A9-DF0A-8644-4091-918EC25496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2425D-A75E-4C9C-4B38-5310FA806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Gill Sans Nova" panose="020B0602020104020203" pitchFamily="34" charset="0"/>
              </a:rPr>
              <a:t>LGBTQ+ RIGHTS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6B3027-5B9B-51A1-AA96-55C2CD5C84BC}"/>
              </a:ext>
            </a:extLst>
          </p:cNvPr>
          <p:cNvSpPr/>
          <p:nvPr/>
        </p:nvSpPr>
        <p:spPr>
          <a:xfrm>
            <a:off x="0" y="0"/>
            <a:ext cx="775855" cy="6858000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944A0B-8269-532D-5361-430DEDEF6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907160"/>
              </p:ext>
            </p:extLst>
          </p:nvPr>
        </p:nvGraphicFramePr>
        <p:xfrm>
          <a:off x="988812" y="1089881"/>
          <a:ext cx="10427333" cy="516796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00397">
                  <a:extLst>
                    <a:ext uri="{9D8B030D-6E8A-4147-A177-3AD203B41FA5}">
                      <a16:colId xmlns:a16="http://schemas.microsoft.com/office/drawing/2014/main" val="854817456"/>
                    </a:ext>
                  </a:extLst>
                </a:gridCol>
                <a:gridCol w="3034541">
                  <a:extLst>
                    <a:ext uri="{9D8B030D-6E8A-4147-A177-3AD203B41FA5}">
                      <a16:colId xmlns:a16="http://schemas.microsoft.com/office/drawing/2014/main" val="1188528044"/>
                    </a:ext>
                  </a:extLst>
                </a:gridCol>
                <a:gridCol w="2992395">
                  <a:extLst>
                    <a:ext uri="{9D8B030D-6E8A-4147-A177-3AD203B41FA5}">
                      <a16:colId xmlns:a16="http://schemas.microsoft.com/office/drawing/2014/main" val="3626208108"/>
                    </a:ext>
                  </a:extLst>
                </a:gridCol>
              </a:tblGrid>
              <a:tr h="687403">
                <a:tc>
                  <a:txBody>
                    <a:bodyPr/>
                    <a:lstStyle/>
                    <a:p>
                      <a:r>
                        <a:rPr lang="en-US" dirty="0"/>
                        <a:t>Project 2025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Trump Administration’s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UCC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301"/>
                  </a:ext>
                </a:extLst>
              </a:tr>
              <a:tr h="303273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ptos Light"/>
                        </a:rPr>
                        <a:t>Defunds trans healthcare and creates huge barriers to transgender yout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Aptos Light"/>
                        </a:rPr>
                        <a:t>h in transition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ptos Light"/>
                        </a:rPr>
                        <a:t>Proposes lenience towards business owners and hospitals seeking to refuse service to LGBTQ+ families.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ptos Light"/>
                        </a:rPr>
                        <a:t>End data collection on gender identity and interagency work on gender and sexuality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ptos Light"/>
                        </a:rPr>
                        <a:t>Issue guidance that defines “gender/sex” as a fixed biological fact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Prohibits the provision of gender-affirming care to trans youth by federal facilities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Prohibits trans people to be members of the military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Ends federal discrimination protections for trans people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Prohibits the creation of government identification documents that indicate a gender other than what is assigned at birth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ptos Light" panose="020B0004020202020204" pitchFamily="34" charset="0"/>
                        </a:rPr>
                        <a:t>Ends CDC’s data collection on gender identity and all agency work on gender and sexual identity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ptos Light"/>
                        </a:rPr>
                        <a:t>Issues guidance that defines “gender/sex” as a fixed fact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ptos Light" panose="020B0004020202020204" pitchFamily="34" charset="0"/>
                          <a:ea typeface="+mn-lt"/>
                          <a:cs typeface="+mn-lt"/>
                        </a:rPr>
                        <a:t>Support and advocacy for LGBTQ+ rights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ptos Light" panose="020B0004020202020204" pitchFamily="34" charset="0"/>
                          <a:ea typeface="+mn-lt"/>
                          <a:cs typeface="+mn-lt"/>
                        </a:rPr>
                        <a:t>Supported human rights related to sexual orientation and gender identity in 1979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ptos Light" panose="020B0004020202020204" pitchFamily="34" charset="0"/>
                          <a:ea typeface="+mn-lt"/>
                          <a:cs typeface="+mn-lt"/>
                        </a:rPr>
                        <a:t>Affirmed the human dignity of transgender and non-binary persons in 2023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ptos Light" panose="020B0004020202020204" pitchFamily="34" charset="0"/>
                          <a:ea typeface="+mn-lt"/>
                          <a:cs typeface="+mn-lt"/>
                        </a:rPr>
                        <a:t>Attempts to oppress any person violates the UCC's commitment toward a just world for all.</a:t>
                      </a:r>
                      <a:endParaRPr lang="en-US" sz="1600" dirty="0">
                        <a:latin typeface="Aptos Light" panose="020B0004020202020204" pitchFamily="34" charset="0"/>
                        <a:ea typeface="+mn-lt"/>
                        <a:cs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05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92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b76f54-80e3-4842-accf-4d453111d543">
      <Terms xmlns="http://schemas.microsoft.com/office/infopath/2007/PartnerControls"/>
    </lcf76f155ced4ddcb4097134ff3c332f>
    <TaxCatchAll xmlns="90d5b015-1e62-4e4b-b865-fab5d00e697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57987934F7245B31C016C8950F01E" ma:contentTypeVersion="15" ma:contentTypeDescription="Create a new document." ma:contentTypeScope="" ma:versionID="df117f1664f8ca2fb44e6e7271acf083">
  <xsd:schema xmlns:xsd="http://www.w3.org/2001/XMLSchema" xmlns:xs="http://www.w3.org/2001/XMLSchema" xmlns:p="http://schemas.microsoft.com/office/2006/metadata/properties" xmlns:ns2="3ab76f54-80e3-4842-accf-4d453111d543" xmlns:ns3="90d5b015-1e62-4e4b-b865-fab5d00e6975" targetNamespace="http://schemas.microsoft.com/office/2006/metadata/properties" ma:root="true" ma:fieldsID="28e6dacf3af14b5b9f3327a61053adc8" ns2:_="" ns3:_="">
    <xsd:import namespace="3ab76f54-80e3-4842-accf-4d453111d543"/>
    <xsd:import namespace="90d5b015-1e62-4e4b-b865-fab5d00e69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76f54-80e3-4842-accf-4d453111d5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c9ae5ec-0a8c-43af-a26e-5a3a865399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5b015-1e62-4e4b-b865-fab5d00e697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987a9d4b-18c5-4aa7-a12f-29a20261d59b}" ma:internalName="TaxCatchAll" ma:showField="CatchAllData" ma:web="90d5b015-1e62-4e4b-b865-fab5d00e69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CC7234-94FA-40AC-9DBB-82F87B46E102}">
  <ds:schemaRefs>
    <ds:schemaRef ds:uri="90d5b015-1e62-4e4b-b865-fab5d00e6975"/>
    <ds:schemaRef ds:uri="http://schemas.microsoft.com/office/2006/metadata/properties"/>
    <ds:schemaRef ds:uri="http://purl.org/dc/elements/1.1/"/>
    <ds:schemaRef ds:uri="http://schemas.microsoft.com/office/2006/documentManagement/types"/>
    <ds:schemaRef ds:uri="3ab76f54-80e3-4842-accf-4d453111d543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281A47E-BE50-4790-80D5-DD0D248E4E9A}">
  <ds:schemaRefs>
    <ds:schemaRef ds:uri="3ab76f54-80e3-4842-accf-4d453111d543"/>
    <ds:schemaRef ds:uri="90d5b015-1e62-4e4b-b865-fab5d00e697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7DB4356-1AB9-457B-8045-070076DDF8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2358</TotalTime>
  <Words>1789</Words>
  <Application>Microsoft Office PowerPoint</Application>
  <PresentationFormat>Widescreen</PresentationFormat>
  <Paragraphs>200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WHAT IS PROJECT 2025?</vt:lpstr>
      <vt:lpstr>PROJECT 2025</vt:lpstr>
      <vt:lpstr>ISSUES</vt:lpstr>
      <vt:lpstr>IMMIGRATION &amp; REFUGEE ISSUES</vt:lpstr>
      <vt:lpstr>ENVIRONMENTAL JUSTICE</vt:lpstr>
      <vt:lpstr>FOREIGN POLICY</vt:lpstr>
      <vt:lpstr>EDUCATION</vt:lpstr>
      <vt:lpstr>LGBTQ+ RIGHTS</vt:lpstr>
      <vt:lpstr>ECONOMIC JUSTICE</vt:lpstr>
      <vt:lpstr>HEALTHCARE</vt:lpstr>
      <vt:lpstr>RACIAL JUSTICE</vt:lpstr>
      <vt:lpstr>REPRODUCTIVE RIGHTS</vt:lpstr>
      <vt:lpstr>FIGHTING PROJECT 2025</vt:lpstr>
      <vt:lpstr>WAYS TO BE INVOLVED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2025 &amp; OUR VALUES</dc:title>
  <dc:creator>Justin Henry</dc:creator>
  <cp:lastModifiedBy>Abigail Cipparone</cp:lastModifiedBy>
  <cp:revision>6</cp:revision>
  <dcterms:created xsi:type="dcterms:W3CDTF">2024-09-10T21:06:13Z</dcterms:created>
  <dcterms:modified xsi:type="dcterms:W3CDTF">2025-03-04T14:55:25Z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0x01010027457987934F7245B31C016C8950F01E</vt:lpwstr>
  </property>
  <property fmtid="{D5CDD505-2E9C-101B-9397-08002B2CF9AE}" pid="3" name="MediaServiceImageTags">
    <vt:lpwstr/>
  </property>
</Properties>
</file>