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9" r:id="rId3"/>
    <p:sldId id="260" r:id="rId4"/>
    <p:sldId id="258" r:id="rId5"/>
    <p:sldId id="261" r:id="rId6"/>
    <p:sldId id="257"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071" autoAdjust="0"/>
  </p:normalViewPr>
  <p:slideViewPr>
    <p:cSldViewPr>
      <p:cViewPr varScale="1">
        <p:scale>
          <a:sx n="81" d="100"/>
          <a:sy n="81" d="100"/>
        </p:scale>
        <p:origin x="-8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44377-2EEA-416C-B958-BCC1CF9CDFD6}" type="datetimeFigureOut">
              <a:rPr lang="en-US" smtClean="0"/>
              <a:t>12/1/2016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204E27-819A-4EB5-A9CC-377E63DE09AB}" type="slidenum">
              <a:rPr lang="en-US" smtClean="0"/>
              <a:t>‹#›</a:t>
            </a:fld>
            <a:endParaRPr lang="en-US"/>
          </a:p>
        </p:txBody>
      </p:sp>
    </p:spTree>
    <p:extLst>
      <p:ext uri="{BB962C8B-B14F-4D97-AF65-F5344CB8AC3E}">
        <p14:creationId xmlns:p14="http://schemas.microsoft.com/office/powerpoint/2010/main" val="4135728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ministry look like in the UCC, today and into the future? I know as well as anyone that statistics only tell a part of the story; but they nevertheless provide some critical insights, and prompt us to ask important questions of both our ministry processes and our practices.</a:t>
            </a:r>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2</a:t>
            </a:fld>
            <a:endParaRPr lang="en-US"/>
          </a:p>
        </p:txBody>
      </p:sp>
    </p:spTree>
    <p:extLst>
      <p:ext uri="{BB962C8B-B14F-4D97-AF65-F5344CB8AC3E}">
        <p14:creationId xmlns:p14="http://schemas.microsoft.com/office/powerpoint/2010/main" val="3733741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Increased number of:</a:t>
            </a:r>
          </a:p>
          <a:p>
            <a:pPr marL="628650" lvl="1" indent="-171450">
              <a:buFont typeface="Arial" panose="020B0604020202020204" pitchFamily="34" charset="0"/>
              <a:buChar char="•"/>
            </a:pPr>
            <a:r>
              <a:rPr lang="en-US" dirty="0" smtClean="0"/>
              <a:t>Retiring ministers – Half of all active Authorized Ministers are over 60, and they will retire in the next decade. Of all Ordained Ministers, 40% are currently Retired. How are we preparing for this sizeable shift?</a:t>
            </a:r>
          </a:p>
          <a:p>
            <a:pPr marL="628650" lvl="1" indent="-171450">
              <a:buFont typeface="Arial" panose="020B0604020202020204" pitchFamily="34" charset="0"/>
              <a:buChar char="•"/>
            </a:pPr>
            <a:r>
              <a:rPr lang="en-US" dirty="0" smtClean="0"/>
              <a:t>Female ministers – 49% of all current Authorized Ministers are female;</a:t>
            </a:r>
            <a:r>
              <a:rPr lang="en-US" baseline="0" dirty="0" smtClean="0"/>
              <a:t> and with our current Member in Discernment pool reflecting a nearly two-thirds female majority, it will only be a few years until there are more female ministers in the UCC. Males, however, continue to receive the vast majority of full-time solo and senior pastorate positions in our churches. Have we examined patriarchal systems and structures and worked to eliminate bias toward female and trans ministers? </a:t>
            </a:r>
            <a:endParaRPr lang="en-US" dirty="0" smtClean="0"/>
          </a:p>
          <a:p>
            <a:pPr marL="628650" lvl="1" indent="-171450">
              <a:buFont typeface="Arial" panose="020B0604020202020204" pitchFamily="34" charset="0"/>
              <a:buChar char="•"/>
            </a:pPr>
            <a:r>
              <a:rPr lang="en-US" dirty="0" smtClean="0"/>
              <a:t>Ministers of color – While 88%</a:t>
            </a:r>
            <a:r>
              <a:rPr lang="en-US" baseline="0" dirty="0" smtClean="0"/>
              <a:t> of all active Authorized Ministers are identified as Euro-American, only 80% of our Member in Discernment pool identify as white. How are we supporting and empowering ministers and members in discernment of color to lead in faithful and sustainable ways?</a:t>
            </a:r>
            <a:endParaRPr lang="en-US" dirty="0" smtClean="0"/>
          </a:p>
          <a:p>
            <a:pPr marL="628650" lvl="1" indent="-171450">
              <a:buFont typeface="Arial" panose="020B0604020202020204" pitchFamily="34" charset="0"/>
              <a:buChar char="•"/>
            </a:pPr>
            <a:r>
              <a:rPr lang="en-US" dirty="0" smtClean="0"/>
              <a:t>Ministers under 40 – </a:t>
            </a:r>
            <a:r>
              <a:rPr lang="en-US" baseline="0" dirty="0" smtClean="0"/>
              <a:t>It appears that the percentage of ministers under 40 serving in senior and solo positions is increasing over time, and this trend will continue; however, ministers under 40 will also continue to constitute a significant minority in the UCC, who are currently only 8% of all active, Authorized Ministers. How are we providing these ministers with real, non-tokenized opportunities for leadership in the church?</a:t>
            </a:r>
            <a:endParaRPr lang="en-US" dirty="0" smtClean="0"/>
          </a:p>
          <a:p>
            <a:pPr marL="628650" lvl="1" indent="-171450">
              <a:buFont typeface="Arial" panose="020B0604020202020204" pitchFamily="34" charset="0"/>
              <a:buChar char="•"/>
            </a:pPr>
            <a:r>
              <a:rPr lang="en-US" dirty="0" smtClean="0"/>
              <a:t>Chaplaincy positions – The need for military and other types of chaplains has increased significantly—in</a:t>
            </a:r>
            <a:r>
              <a:rPr lang="en-US" baseline="0" dirty="0" smtClean="0"/>
              <a:t> the last decade, the number of chaplains have increased by at least 30%. How is the work of these ministers being acknowledged and supported in our respective settings?</a:t>
            </a:r>
            <a:endParaRPr lang="en-US" dirty="0" smtClean="0"/>
          </a:p>
          <a:p>
            <a:pPr marL="628650" lvl="1" indent="-171450">
              <a:buFont typeface="Arial" panose="020B0604020202020204" pitchFamily="34" charset="0"/>
              <a:buChar char="•"/>
            </a:pPr>
            <a:r>
              <a:rPr lang="en-US" dirty="0" smtClean="0"/>
              <a:t>Retired ministers serving in ministry settings – More and more,</a:t>
            </a:r>
            <a:r>
              <a:rPr lang="en-US" baseline="0" dirty="0" smtClean="0"/>
              <a:t> retired ministers are stepping up to serve in interim, part-time, or designated-term positions across our denomination when there is need. How are we ensuring that their gifts and talents are not being exploited for the sake of convenience? </a:t>
            </a:r>
            <a:endParaRPr lang="en-US" dirty="0" smtClean="0"/>
          </a:p>
          <a:p>
            <a:r>
              <a:rPr lang="en-US" dirty="0" smtClean="0"/>
              <a:t>Decreased number of:</a:t>
            </a:r>
          </a:p>
          <a:p>
            <a:pPr marL="628650" lvl="1" indent="-171450">
              <a:buFont typeface="Arial" panose="020B0604020202020204" pitchFamily="34" charset="0"/>
              <a:buChar char="•"/>
            </a:pPr>
            <a:r>
              <a:rPr lang="en-US" dirty="0" smtClean="0"/>
              <a:t>Commissioned ministers – In the 1970s and 80s, there was an uptick in the number of Commissioned Ministers in the UCC due to various factors; and in the 1990s and 2000s, the number has remained relatively</a:t>
            </a:r>
            <a:r>
              <a:rPr lang="en-US" baseline="0" dirty="0" smtClean="0"/>
              <a:t> steady. Now, we are seeing an incremental decrease as these individuals retire in larger numbers. What does this signal to us in our collective understanding of call around specific gifts and skills?</a:t>
            </a:r>
            <a:endParaRPr lang="en-US" dirty="0" smtClean="0"/>
          </a:p>
          <a:p>
            <a:pPr marL="628650" lvl="1" indent="-171450">
              <a:buFont typeface="Arial" panose="020B0604020202020204" pitchFamily="34" charset="0"/>
              <a:buChar char="•"/>
            </a:pPr>
            <a:r>
              <a:rPr lang="en-US" dirty="0" smtClean="0"/>
              <a:t>Local church positions – This decrease is no secret and will</a:t>
            </a:r>
            <a:r>
              <a:rPr lang="en-US" baseline="0" dirty="0" smtClean="0"/>
              <a:t> continue into the future. How are we inviting ministers and MIDs to explore ministry beyond the walls of a church building?</a:t>
            </a:r>
            <a:endParaRPr lang="en-US" dirty="0" smtClean="0"/>
          </a:p>
          <a:p>
            <a:pPr marL="628650" lvl="1" indent="-171450">
              <a:buFont typeface="Arial" panose="020B0604020202020204" pitchFamily="34" charset="0"/>
              <a:buChar char="•"/>
            </a:pPr>
            <a:r>
              <a:rPr lang="en-US" dirty="0" smtClean="0"/>
              <a:t>Full-time positions – Currently, at least one-third of all senior/solo local church pastorates are part-time; this will increase in</a:t>
            </a:r>
            <a:r>
              <a:rPr lang="en-US" baseline="0" dirty="0" smtClean="0"/>
              <a:t> coming</a:t>
            </a:r>
            <a:r>
              <a:rPr lang="en-US" dirty="0" smtClean="0"/>
              <a:t> years. How are the roles and expectations of part-time</a:t>
            </a:r>
            <a:r>
              <a:rPr lang="en-US" baseline="0" dirty="0" smtClean="0"/>
              <a:t> positions</a:t>
            </a:r>
            <a:r>
              <a:rPr lang="en-US" dirty="0" smtClean="0"/>
              <a:t> shifting appropriately? How are we preparing ministers for the</a:t>
            </a:r>
            <a:r>
              <a:rPr lang="en-US" baseline="0" dirty="0" smtClean="0"/>
              <a:t> realities of </a:t>
            </a:r>
            <a:r>
              <a:rPr lang="en-US" dirty="0" smtClean="0"/>
              <a:t>bi-vocational ministry?</a:t>
            </a:r>
          </a:p>
          <a:p>
            <a:pPr marL="628650" lvl="1" indent="-171450">
              <a:buFont typeface="Arial" panose="020B0604020202020204" pitchFamily="34" charset="0"/>
              <a:buChar char="•"/>
            </a:pPr>
            <a:r>
              <a:rPr lang="en-US" dirty="0" smtClean="0"/>
              <a:t>Ordinations – While there</a:t>
            </a:r>
            <a:r>
              <a:rPr lang="en-US" baseline="0" dirty="0" smtClean="0"/>
              <a:t> are decreases in the number of ordinations in recent years, an on-going downward trend remains to be seen. What are other ways that leadership and calling are being nurtured in our midst? Is the nature of call changing, or just the context?</a:t>
            </a:r>
            <a:endParaRPr lang="en-US" dirty="0" smtClean="0"/>
          </a:p>
          <a:p>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3</a:t>
            </a:fld>
            <a:endParaRPr lang="en-US"/>
          </a:p>
        </p:txBody>
      </p:sp>
    </p:spTree>
    <p:extLst>
      <p:ext uri="{BB962C8B-B14F-4D97-AF65-F5344CB8AC3E}">
        <p14:creationId xmlns:p14="http://schemas.microsoft.com/office/powerpoint/2010/main" val="2468755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taking a closer look at leadership in UCC churches, we see that 7 in 10 congregations employ a UCC Ordained Minister as primary leadership. It is interesting to note that not only 1 in 10 solo/senior pastors Licensed, but 13.8% are ministers authorized by/with another denomination. How is this shifting the nature—the fabric—of our congregations? How does the percentage of ministers authorized by another denomination impact the nature of “denominational loyalty”, positively and negatively? </a:t>
            </a:r>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4</a:t>
            </a:fld>
            <a:endParaRPr lang="en-US"/>
          </a:p>
        </p:txBody>
      </p:sp>
    </p:spTree>
    <p:extLst>
      <p:ext uri="{BB962C8B-B14F-4D97-AF65-F5344CB8AC3E}">
        <p14:creationId xmlns:p14="http://schemas.microsoft.com/office/powerpoint/2010/main" val="802904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at any one point in time, at least 10% of our congregations are experiencing transition at the solo/senior leadership level.</a:t>
            </a:r>
            <a:r>
              <a:rPr lang="en-US" baseline="0" dirty="0" smtClean="0"/>
              <a:t> What impact is this having on not only the congregations themselves, but also the association, conference, and national setting? With increased transitions being expected in future years due to retirements, how as a denomination will we respond to this culture of transition that is establishing itself among us?</a:t>
            </a:r>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5</a:t>
            </a:fld>
            <a:endParaRPr lang="en-US"/>
          </a:p>
        </p:txBody>
      </p:sp>
    </p:spTree>
    <p:extLst>
      <p:ext uri="{BB962C8B-B14F-4D97-AF65-F5344CB8AC3E}">
        <p14:creationId xmlns:p14="http://schemas.microsoft.com/office/powerpoint/2010/main" val="882849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finally, one more item for thought: I</a:t>
            </a:r>
            <a:r>
              <a:rPr lang="en-US" dirty="0" smtClean="0"/>
              <a:t>n research conducted by our office two years ago,</a:t>
            </a:r>
            <a:r>
              <a:rPr lang="en-US" baseline="0" dirty="0" smtClean="0"/>
              <a:t> we examined the relationship between the Marks of Faithful and Effective Authorized Ministers and factors of congregational vitality. The following four Marks correlated… </a:t>
            </a:r>
            <a:endParaRPr lang="en-US" dirty="0" smtClean="0"/>
          </a:p>
          <a:p>
            <a:endParaRPr lang="en-US" dirty="0" smtClean="0"/>
          </a:p>
          <a:p>
            <a:r>
              <a:rPr lang="en-US" dirty="0" smtClean="0"/>
              <a:t>A report confirming these findings was just released</a:t>
            </a:r>
            <a:r>
              <a:rPr lang="en-US" baseline="0" dirty="0" smtClean="0"/>
              <a:t> </a:t>
            </a:r>
            <a:r>
              <a:rPr lang="en-US" dirty="0" smtClean="0"/>
              <a:t>last week by the Association of Theological Schools, which stated that</a:t>
            </a:r>
            <a:r>
              <a:rPr lang="en-US" baseline="0" dirty="0" smtClean="0"/>
              <a:t> “graduates perceive theological education to be effective in helping them think theologically, but somewhat ineffective in preparing them to administer and lead a parish.” </a:t>
            </a:r>
          </a:p>
          <a:p>
            <a:endParaRPr lang="en-US" baseline="0" dirty="0" smtClean="0"/>
          </a:p>
          <a:p>
            <a:r>
              <a:rPr lang="en-US" baseline="0" dirty="0" smtClean="0"/>
              <a:t>What is required to prepare people to lead—or better yet, to thrive in leadership--in this time and place? What will be required of our leaders in the future? Is what we are teaching leading to the nurturing of faith-filled communities and organizations that are dynamic, adaptive, and vital?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6</a:t>
            </a:fld>
            <a:endParaRPr lang="en-US"/>
          </a:p>
        </p:txBody>
      </p:sp>
    </p:spTree>
    <p:extLst>
      <p:ext uri="{BB962C8B-B14F-4D97-AF65-F5344CB8AC3E}">
        <p14:creationId xmlns:p14="http://schemas.microsoft.com/office/powerpoint/2010/main" val="1648607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trends lead us to ask all of these questions and more. And</a:t>
            </a:r>
            <a:r>
              <a:rPr lang="en-US" baseline="0" dirty="0" smtClean="0"/>
              <a:t> while we cannot predict the future, we can use our past and present as a guide for preparing the United Church of Christ for the already and the not yet, the </a:t>
            </a:r>
            <a:r>
              <a:rPr lang="en-US" baseline="0" dirty="0" err="1" smtClean="0"/>
              <a:t>eschatalogical</a:t>
            </a:r>
            <a:r>
              <a:rPr lang="en-US" baseline="0" dirty="0" smtClean="0"/>
              <a:t> realities we face. CARD’s ministry will continue to explore various aspects and trends in ministry, some of which include gaining a better demographic picture of search and call and partnering with other entities to explore ministerial well-being the UCC and beyond. Thank you.</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C204E27-819A-4EB5-A9CC-377E63DE09AB}" type="slidenum">
              <a:rPr lang="en-US" smtClean="0"/>
              <a:t>7</a:t>
            </a:fld>
            <a:endParaRPr lang="en-US"/>
          </a:p>
        </p:txBody>
      </p:sp>
    </p:spTree>
    <p:extLst>
      <p:ext uri="{BB962C8B-B14F-4D97-AF65-F5344CB8AC3E}">
        <p14:creationId xmlns:p14="http://schemas.microsoft.com/office/powerpoint/2010/main" val="2251459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67CB47-380E-4A8A-84B8-FE036AA209EB}" type="datetimeFigureOut">
              <a:rPr lang="en-US" smtClean="0"/>
              <a:t>12/1/2016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67CB47-380E-4A8A-84B8-FE036AA209EB}"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67CB47-380E-4A8A-84B8-FE036AA209EB}"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67CB47-380E-4A8A-84B8-FE036AA209EB}"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67CB47-380E-4A8A-84B8-FE036AA209EB}"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67CB47-380E-4A8A-84B8-FE036AA209EB}"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67CB47-380E-4A8A-84B8-FE036AA209EB}"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67CB47-380E-4A8A-84B8-FE036AA209EB}" type="datetimeFigureOut">
              <a:rPr lang="en-US" smtClean="0"/>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7CB47-380E-4A8A-84B8-FE036AA209EB}" type="datetimeFigureOut">
              <a:rPr lang="en-US" smtClean="0"/>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67CB47-380E-4A8A-84B8-FE036AA209EB}"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603F2-F5C6-498B-8067-DC9B696D7D15}" type="slidenum">
              <a:rPr lang="en-US" smtClean="0"/>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67CB47-380E-4A8A-84B8-FE036AA209EB}"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3F603F2-F5C6-498B-8067-DC9B696D7D1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67CB47-380E-4A8A-84B8-FE036AA209EB}" type="datetimeFigureOut">
              <a:rPr lang="en-US" smtClean="0"/>
              <a:t>12/1/2016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3F603F2-F5C6-498B-8067-DC9B696D7D1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wip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ellbeing.nd.edu/flourishing-in-ministr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8229600" cy="1828800"/>
          </a:xfrm>
        </p:spPr>
        <p:txBody>
          <a:bodyPr>
            <a:normAutofit fontScale="90000"/>
          </a:bodyPr>
          <a:lstStyle/>
          <a:p>
            <a:r>
              <a:rPr lang="en-US" dirty="0" smtClean="0">
                <a:solidFill>
                  <a:schemeClr val="tx2">
                    <a:lumMod val="60000"/>
                    <a:lumOff val="40000"/>
                  </a:schemeClr>
                </a:solidFill>
              </a:rPr>
              <a:t>Visions of Authorized Ministry: Present and Future</a:t>
            </a:r>
            <a:endParaRPr lang="en-US" dirty="0">
              <a:solidFill>
                <a:schemeClr val="tx2">
                  <a:lumMod val="60000"/>
                  <a:lumOff val="40000"/>
                </a:schemeClr>
              </a:solidFill>
            </a:endParaRPr>
          </a:p>
        </p:txBody>
      </p:sp>
      <p:sp>
        <p:nvSpPr>
          <p:cNvPr id="4" name="Subtitle 3"/>
          <p:cNvSpPr>
            <a:spLocks noGrp="1"/>
          </p:cNvSpPr>
          <p:nvPr>
            <p:ph type="subTitle" idx="1"/>
          </p:nvPr>
        </p:nvSpPr>
        <p:spPr>
          <a:xfrm>
            <a:off x="762000" y="4114800"/>
            <a:ext cx="7854696" cy="1905000"/>
          </a:xfrm>
        </p:spPr>
        <p:txBody>
          <a:bodyPr>
            <a:normAutofit fontScale="85000" lnSpcReduction="20000"/>
          </a:bodyPr>
          <a:lstStyle/>
          <a:p>
            <a:r>
              <a:rPr lang="en-US" sz="3000" b="1" i="1" dirty="0" smtClean="0"/>
              <a:t>Authorizing Ministry for the 21</a:t>
            </a:r>
            <a:r>
              <a:rPr lang="en-US" sz="3000" b="1" i="1" baseline="30000" dirty="0" smtClean="0"/>
              <a:t>st</a:t>
            </a:r>
            <a:r>
              <a:rPr lang="en-US" sz="3000" b="1" i="1" dirty="0" smtClean="0"/>
              <a:t> Century</a:t>
            </a:r>
          </a:p>
          <a:p>
            <a:r>
              <a:rPr lang="en-US" sz="3000" b="1" i="1" dirty="0" smtClean="0"/>
              <a:t>Thursday, December 1, 2016</a:t>
            </a:r>
          </a:p>
          <a:p>
            <a:endParaRPr lang="en-US" i="1" dirty="0"/>
          </a:p>
          <a:p>
            <a:r>
              <a:rPr lang="en-US" i="1" dirty="0" smtClean="0"/>
              <a:t>Rev. Kristina Lizardy-Hajbi, Ph.D.</a:t>
            </a:r>
          </a:p>
          <a:p>
            <a:r>
              <a:rPr lang="en-US" i="1" dirty="0" smtClean="0"/>
              <a:t>Center for Analytics, Research and Data (CARD)</a:t>
            </a:r>
            <a:endParaRPr lang="en-US" i="1" dirty="0"/>
          </a:p>
        </p:txBody>
      </p:sp>
    </p:spTree>
    <p:extLst>
      <p:ext uri="{BB962C8B-B14F-4D97-AF65-F5344CB8AC3E}">
        <p14:creationId xmlns:p14="http://schemas.microsoft.com/office/powerpoint/2010/main" val="163122020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177" y="533400"/>
            <a:ext cx="8229600" cy="1143000"/>
          </a:xfrm>
        </p:spPr>
        <p:txBody>
          <a:bodyPr/>
          <a:lstStyle/>
          <a:p>
            <a:r>
              <a:rPr lang="en-US" dirty="0" smtClean="0"/>
              <a:t>Authorized Ministry Today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8497208"/>
              </p:ext>
            </p:extLst>
          </p:nvPr>
        </p:nvGraphicFramePr>
        <p:xfrm>
          <a:off x="358876" y="1828800"/>
          <a:ext cx="8458201" cy="3977640"/>
        </p:xfrm>
        <a:graphic>
          <a:graphicData uri="http://schemas.openxmlformats.org/drawingml/2006/table">
            <a:tbl>
              <a:tblPr firstRow="1" bandRow="1">
                <a:tableStyleId>{073A0DAA-6AF3-43AB-8588-CEC1D06C72B9}</a:tableStyleId>
              </a:tblPr>
              <a:tblGrid>
                <a:gridCol w="3581399"/>
                <a:gridCol w="2590800"/>
                <a:gridCol w="1219200"/>
                <a:gridCol w="1066802"/>
              </a:tblGrid>
              <a:tr h="546100">
                <a:tc>
                  <a:txBody>
                    <a:bodyPr/>
                    <a:lstStyle/>
                    <a:p>
                      <a:r>
                        <a:rPr lang="en-US" sz="2000" dirty="0" smtClean="0"/>
                        <a:t>Authorization</a:t>
                      </a:r>
                      <a:endParaRPr lang="en-US" sz="2000" dirty="0"/>
                    </a:p>
                  </a:txBody>
                  <a:tcPr/>
                </a:tc>
                <a:tc>
                  <a:txBody>
                    <a:bodyPr/>
                    <a:lstStyle/>
                    <a:p>
                      <a:pPr algn="ctr"/>
                      <a:r>
                        <a:rPr lang="en-US" sz="2000" dirty="0" smtClean="0"/>
                        <a:t>Active,</a:t>
                      </a:r>
                      <a:r>
                        <a:rPr lang="en-US" sz="2000" baseline="0" dirty="0" smtClean="0"/>
                        <a:t> Non-Retired</a:t>
                      </a:r>
                      <a:endParaRPr lang="en-US" sz="2000" dirty="0"/>
                    </a:p>
                  </a:txBody>
                  <a:tcPr/>
                </a:tc>
                <a:tc>
                  <a:txBody>
                    <a:bodyPr/>
                    <a:lstStyle/>
                    <a:p>
                      <a:pPr algn="ctr"/>
                      <a:r>
                        <a:rPr lang="en-US" sz="2000" dirty="0" smtClean="0"/>
                        <a:t>Retired</a:t>
                      </a:r>
                      <a:endParaRPr lang="en-US" sz="2000" dirty="0"/>
                    </a:p>
                  </a:txBody>
                  <a:tcPr/>
                </a:tc>
                <a:tc>
                  <a:txBody>
                    <a:bodyPr/>
                    <a:lstStyle/>
                    <a:p>
                      <a:pPr algn="ctr"/>
                      <a:r>
                        <a:rPr lang="en-US" sz="2000" dirty="0" smtClean="0"/>
                        <a:t>TOTAL</a:t>
                      </a:r>
                      <a:endParaRPr lang="en-US" sz="2000" dirty="0"/>
                    </a:p>
                  </a:txBody>
                  <a:tcPr/>
                </a:tc>
              </a:tr>
              <a:tr h="546100">
                <a:tc>
                  <a:txBody>
                    <a:bodyPr/>
                    <a:lstStyle/>
                    <a:p>
                      <a:r>
                        <a:rPr lang="en-US" sz="2000" dirty="0" smtClean="0"/>
                        <a:t>Ordained</a:t>
                      </a:r>
                      <a:endParaRPr lang="en-US" sz="2000" dirty="0"/>
                    </a:p>
                  </a:txBody>
                  <a:tcPr/>
                </a:tc>
                <a:tc>
                  <a:txBody>
                    <a:bodyPr/>
                    <a:lstStyle/>
                    <a:p>
                      <a:pPr algn="r"/>
                      <a:r>
                        <a:rPr lang="en-US" sz="2000" dirty="0" smtClean="0"/>
                        <a:t>6,022</a:t>
                      </a:r>
                      <a:endParaRPr lang="en-US" sz="2000" dirty="0"/>
                    </a:p>
                  </a:txBody>
                  <a:tcPr/>
                </a:tc>
                <a:tc>
                  <a:txBody>
                    <a:bodyPr/>
                    <a:lstStyle/>
                    <a:p>
                      <a:pPr algn="r"/>
                      <a:r>
                        <a:rPr lang="en-US" sz="2000" dirty="0" smtClean="0"/>
                        <a:t>3,950</a:t>
                      </a:r>
                      <a:endParaRPr lang="en-US" sz="2000" dirty="0"/>
                    </a:p>
                  </a:txBody>
                  <a:tcPr/>
                </a:tc>
                <a:tc>
                  <a:txBody>
                    <a:bodyPr/>
                    <a:lstStyle/>
                    <a:p>
                      <a:pPr algn="r"/>
                      <a:r>
                        <a:rPr lang="en-US" sz="2000" b="1" dirty="0" smtClean="0"/>
                        <a:t>9,972</a:t>
                      </a:r>
                      <a:endParaRPr lang="en-US" sz="2000" b="1" dirty="0"/>
                    </a:p>
                  </a:txBody>
                  <a:tcPr/>
                </a:tc>
              </a:tr>
              <a:tr h="546100">
                <a:tc>
                  <a:txBody>
                    <a:bodyPr/>
                    <a:lstStyle/>
                    <a:p>
                      <a:r>
                        <a:rPr lang="en-US" sz="2000" dirty="0" smtClean="0"/>
                        <a:t>Licensed</a:t>
                      </a:r>
                      <a:endParaRPr lang="en-US" sz="2000" dirty="0"/>
                    </a:p>
                  </a:txBody>
                  <a:tcPr/>
                </a:tc>
                <a:tc>
                  <a:txBody>
                    <a:bodyPr/>
                    <a:lstStyle/>
                    <a:p>
                      <a:pPr algn="r"/>
                      <a:r>
                        <a:rPr lang="en-US" sz="2000" dirty="0" smtClean="0"/>
                        <a:t>664</a:t>
                      </a:r>
                      <a:endParaRPr lang="en-US" sz="2000" dirty="0"/>
                    </a:p>
                  </a:txBody>
                  <a:tcPr/>
                </a:tc>
                <a:tc>
                  <a:txBody>
                    <a:bodyPr/>
                    <a:lstStyle/>
                    <a:p>
                      <a:pPr algn="r"/>
                      <a:r>
                        <a:rPr lang="en-US" sz="2000" dirty="0" smtClean="0"/>
                        <a:t>13</a:t>
                      </a:r>
                      <a:endParaRPr lang="en-US" sz="2000" dirty="0"/>
                    </a:p>
                  </a:txBody>
                  <a:tcPr/>
                </a:tc>
                <a:tc>
                  <a:txBody>
                    <a:bodyPr/>
                    <a:lstStyle/>
                    <a:p>
                      <a:pPr algn="r"/>
                      <a:r>
                        <a:rPr lang="en-US" sz="2000" b="1" dirty="0" smtClean="0"/>
                        <a:t>677</a:t>
                      </a:r>
                      <a:endParaRPr lang="en-US" sz="2000" b="1" dirty="0"/>
                    </a:p>
                  </a:txBody>
                  <a:tcPr/>
                </a:tc>
              </a:tr>
              <a:tr h="546100">
                <a:tc>
                  <a:txBody>
                    <a:bodyPr/>
                    <a:lstStyle/>
                    <a:p>
                      <a:r>
                        <a:rPr lang="en-US" sz="2000" dirty="0" smtClean="0"/>
                        <a:t>Dual</a:t>
                      </a:r>
                      <a:endParaRPr lang="en-US" sz="2000" dirty="0"/>
                    </a:p>
                  </a:txBody>
                  <a:tcPr/>
                </a:tc>
                <a:tc>
                  <a:txBody>
                    <a:bodyPr/>
                    <a:lstStyle/>
                    <a:p>
                      <a:pPr algn="r"/>
                      <a:r>
                        <a:rPr lang="en-US" sz="2000" dirty="0" smtClean="0"/>
                        <a:t>316</a:t>
                      </a:r>
                      <a:endParaRPr lang="en-US" sz="2000" dirty="0"/>
                    </a:p>
                  </a:txBody>
                  <a:tcPr/>
                </a:tc>
                <a:tc>
                  <a:txBody>
                    <a:bodyPr/>
                    <a:lstStyle/>
                    <a:p>
                      <a:pPr algn="r"/>
                      <a:r>
                        <a:rPr lang="en-US" sz="2000" dirty="0" smtClean="0"/>
                        <a:t>--</a:t>
                      </a:r>
                      <a:endParaRPr lang="en-US" sz="2000" dirty="0"/>
                    </a:p>
                  </a:txBody>
                  <a:tcPr/>
                </a:tc>
                <a:tc>
                  <a:txBody>
                    <a:bodyPr/>
                    <a:lstStyle/>
                    <a:p>
                      <a:pPr algn="r"/>
                      <a:r>
                        <a:rPr lang="en-US" sz="2000" b="1" dirty="0" smtClean="0"/>
                        <a:t>316</a:t>
                      </a:r>
                      <a:endParaRPr lang="en-US" sz="2000" b="1" dirty="0"/>
                    </a:p>
                  </a:txBody>
                  <a:tcPr/>
                </a:tc>
              </a:tr>
              <a:tr h="546100">
                <a:tc>
                  <a:txBody>
                    <a:bodyPr/>
                    <a:lstStyle/>
                    <a:p>
                      <a:r>
                        <a:rPr lang="en-US" sz="2000" dirty="0" smtClean="0"/>
                        <a:t>Ordained Ministerial Partner Standing</a:t>
                      </a:r>
                      <a:endParaRPr lang="en-US" sz="2000" dirty="0"/>
                    </a:p>
                  </a:txBody>
                  <a:tcPr/>
                </a:tc>
                <a:tc>
                  <a:txBody>
                    <a:bodyPr/>
                    <a:lstStyle/>
                    <a:p>
                      <a:pPr algn="r"/>
                      <a:r>
                        <a:rPr lang="en-US" sz="2000" dirty="0" smtClean="0"/>
                        <a:t>138</a:t>
                      </a:r>
                      <a:endParaRPr lang="en-US" sz="2000" dirty="0"/>
                    </a:p>
                  </a:txBody>
                  <a:tcPr/>
                </a:tc>
                <a:tc>
                  <a:txBody>
                    <a:bodyPr/>
                    <a:lstStyle/>
                    <a:p>
                      <a:pPr algn="r"/>
                      <a:r>
                        <a:rPr lang="en-US" sz="2000" dirty="0" smtClean="0"/>
                        <a:t>--</a:t>
                      </a:r>
                      <a:endParaRPr lang="en-US" sz="2000" dirty="0"/>
                    </a:p>
                  </a:txBody>
                  <a:tcPr/>
                </a:tc>
                <a:tc>
                  <a:txBody>
                    <a:bodyPr/>
                    <a:lstStyle/>
                    <a:p>
                      <a:pPr algn="r"/>
                      <a:r>
                        <a:rPr lang="en-US" sz="2000" b="1" dirty="0" smtClean="0"/>
                        <a:t>138</a:t>
                      </a:r>
                      <a:endParaRPr lang="en-US" sz="2000" b="1" dirty="0"/>
                    </a:p>
                  </a:txBody>
                  <a:tcPr/>
                </a:tc>
              </a:tr>
              <a:tr h="546100">
                <a:tc>
                  <a:txBody>
                    <a:bodyPr/>
                    <a:lstStyle/>
                    <a:p>
                      <a:r>
                        <a:rPr lang="en-US" sz="2000" dirty="0" smtClean="0"/>
                        <a:t>Commissioned</a:t>
                      </a:r>
                      <a:endParaRPr lang="en-US" sz="2000" dirty="0"/>
                    </a:p>
                  </a:txBody>
                  <a:tcPr/>
                </a:tc>
                <a:tc>
                  <a:txBody>
                    <a:bodyPr/>
                    <a:lstStyle/>
                    <a:p>
                      <a:pPr algn="r"/>
                      <a:r>
                        <a:rPr lang="en-US" sz="2000" dirty="0" smtClean="0"/>
                        <a:t>126</a:t>
                      </a:r>
                      <a:endParaRPr lang="en-US" sz="2000" dirty="0"/>
                    </a:p>
                  </a:txBody>
                  <a:tcPr/>
                </a:tc>
                <a:tc>
                  <a:txBody>
                    <a:bodyPr/>
                    <a:lstStyle/>
                    <a:p>
                      <a:pPr algn="r"/>
                      <a:r>
                        <a:rPr lang="en-US" sz="2000" dirty="0" smtClean="0"/>
                        <a:t>24</a:t>
                      </a:r>
                      <a:endParaRPr lang="en-US" sz="2000" dirty="0"/>
                    </a:p>
                  </a:txBody>
                  <a:tcPr/>
                </a:tc>
                <a:tc>
                  <a:txBody>
                    <a:bodyPr/>
                    <a:lstStyle/>
                    <a:p>
                      <a:pPr algn="r"/>
                      <a:r>
                        <a:rPr lang="en-US" sz="2000" b="1" dirty="0" smtClean="0"/>
                        <a:t>150</a:t>
                      </a:r>
                      <a:endParaRPr lang="en-US" sz="2000" b="1" dirty="0"/>
                    </a:p>
                  </a:txBody>
                  <a:tcPr/>
                </a:tc>
              </a:tr>
              <a:tr h="546100">
                <a:tc>
                  <a:txBody>
                    <a:bodyPr/>
                    <a:lstStyle/>
                    <a:p>
                      <a:r>
                        <a:rPr lang="en-US" sz="2000" b="1" dirty="0" smtClean="0"/>
                        <a:t>TOTAL</a:t>
                      </a:r>
                      <a:endParaRPr lang="en-US" sz="2000" b="1" dirty="0"/>
                    </a:p>
                  </a:txBody>
                  <a:tcPr/>
                </a:tc>
                <a:tc>
                  <a:txBody>
                    <a:bodyPr/>
                    <a:lstStyle/>
                    <a:p>
                      <a:pPr algn="r"/>
                      <a:r>
                        <a:rPr lang="en-US" sz="2000" b="1" dirty="0" smtClean="0"/>
                        <a:t>7,266</a:t>
                      </a:r>
                      <a:endParaRPr lang="en-US" sz="2000" b="1" dirty="0"/>
                    </a:p>
                  </a:txBody>
                  <a:tcPr/>
                </a:tc>
                <a:tc>
                  <a:txBody>
                    <a:bodyPr/>
                    <a:lstStyle/>
                    <a:p>
                      <a:pPr algn="r"/>
                      <a:r>
                        <a:rPr lang="en-US" sz="2000" b="1" dirty="0" smtClean="0"/>
                        <a:t>3,987</a:t>
                      </a:r>
                      <a:endParaRPr lang="en-US" sz="2000" b="1" dirty="0"/>
                    </a:p>
                  </a:txBody>
                  <a:tcPr/>
                </a:tc>
                <a:tc>
                  <a:txBody>
                    <a:bodyPr/>
                    <a:lstStyle/>
                    <a:p>
                      <a:pPr algn="r"/>
                      <a:r>
                        <a:rPr lang="en-US" sz="2000" b="1" dirty="0" smtClean="0"/>
                        <a:t>11,253</a:t>
                      </a:r>
                      <a:endParaRPr lang="en-US" sz="2000" b="1" dirty="0"/>
                    </a:p>
                  </a:txBody>
                  <a:tcPr/>
                </a:tc>
              </a:tr>
            </a:tbl>
          </a:graphicData>
        </a:graphic>
      </p:graphicFrame>
      <p:sp>
        <p:nvSpPr>
          <p:cNvPr id="5" name="Rectangle 4"/>
          <p:cNvSpPr/>
          <p:nvPr/>
        </p:nvSpPr>
        <p:spPr>
          <a:xfrm>
            <a:off x="201561" y="5945512"/>
            <a:ext cx="8772833" cy="446276"/>
          </a:xfrm>
          <a:prstGeom prst="rect">
            <a:avLst/>
          </a:prstGeom>
          <a:ln>
            <a:solidFill>
              <a:schemeClr val="bg1"/>
            </a:solidFill>
          </a:ln>
        </p:spPr>
        <p:txBody>
          <a:bodyPr wrap="square">
            <a:spAutoFit/>
          </a:bodyPr>
          <a:lstStyle/>
          <a:p>
            <a:pPr algn="ctr"/>
            <a:r>
              <a:rPr lang="en-US" sz="2300" b="1" dirty="0" smtClean="0"/>
              <a:t>Out of 746 Members in Discernment, 101 (13.5%) are Licensed.</a:t>
            </a:r>
          </a:p>
        </p:txBody>
      </p:sp>
    </p:spTree>
    <p:extLst>
      <p:ext uri="{BB962C8B-B14F-4D97-AF65-F5344CB8AC3E}">
        <p14:creationId xmlns:p14="http://schemas.microsoft.com/office/powerpoint/2010/main" val="138140739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839200" cy="1143000"/>
          </a:xfrm>
        </p:spPr>
        <p:txBody>
          <a:bodyPr>
            <a:normAutofit fontScale="90000"/>
          </a:bodyPr>
          <a:lstStyle/>
          <a:p>
            <a:r>
              <a:rPr lang="en-US" dirty="0" smtClean="0"/>
              <a:t>Noteworthy Trends toward the Future</a:t>
            </a:r>
            <a:endParaRPr lang="en-US" dirty="0"/>
          </a:p>
        </p:txBody>
      </p:sp>
      <p:sp>
        <p:nvSpPr>
          <p:cNvPr id="3" name="Content Placeholder 2"/>
          <p:cNvSpPr>
            <a:spLocks noGrp="1"/>
          </p:cNvSpPr>
          <p:nvPr>
            <p:ph idx="1"/>
          </p:nvPr>
        </p:nvSpPr>
        <p:spPr>
          <a:xfrm>
            <a:off x="457200" y="1828800"/>
            <a:ext cx="8229600" cy="4617720"/>
          </a:xfrm>
        </p:spPr>
        <p:txBody>
          <a:bodyPr>
            <a:normAutofit fontScale="92500" lnSpcReduction="10000"/>
          </a:bodyPr>
          <a:lstStyle/>
          <a:p>
            <a:r>
              <a:rPr lang="en-US" dirty="0" smtClean="0"/>
              <a:t>Increased number of:</a:t>
            </a:r>
          </a:p>
          <a:p>
            <a:pPr lvl="1"/>
            <a:r>
              <a:rPr lang="en-US" dirty="0" smtClean="0"/>
              <a:t>Retiring/retired ministers</a:t>
            </a:r>
          </a:p>
          <a:p>
            <a:pPr lvl="1"/>
            <a:r>
              <a:rPr lang="en-US" dirty="0" smtClean="0"/>
              <a:t>Female ministers</a:t>
            </a:r>
          </a:p>
          <a:p>
            <a:pPr lvl="1"/>
            <a:r>
              <a:rPr lang="en-US" dirty="0" smtClean="0"/>
              <a:t>Ministers of color</a:t>
            </a:r>
          </a:p>
          <a:p>
            <a:pPr lvl="1"/>
            <a:r>
              <a:rPr lang="en-US" dirty="0" smtClean="0"/>
              <a:t>Ministers under 40</a:t>
            </a:r>
          </a:p>
          <a:p>
            <a:pPr lvl="1"/>
            <a:r>
              <a:rPr lang="en-US" dirty="0" smtClean="0"/>
              <a:t>Retired </a:t>
            </a:r>
            <a:r>
              <a:rPr lang="en-US" dirty="0"/>
              <a:t>ministers serving in ministry </a:t>
            </a:r>
            <a:r>
              <a:rPr lang="en-US" dirty="0" smtClean="0"/>
              <a:t>settings</a:t>
            </a:r>
          </a:p>
          <a:p>
            <a:pPr lvl="1"/>
            <a:r>
              <a:rPr lang="en-US" dirty="0" smtClean="0"/>
              <a:t>Chaplaincy positions</a:t>
            </a:r>
          </a:p>
          <a:p>
            <a:r>
              <a:rPr lang="en-US" dirty="0" smtClean="0"/>
              <a:t>Decreased number of:</a:t>
            </a:r>
          </a:p>
          <a:p>
            <a:pPr lvl="1"/>
            <a:r>
              <a:rPr lang="en-US" dirty="0" smtClean="0"/>
              <a:t>Commissioned ministers</a:t>
            </a:r>
          </a:p>
          <a:p>
            <a:pPr lvl="1"/>
            <a:r>
              <a:rPr lang="en-US" dirty="0" smtClean="0"/>
              <a:t>Local church positions</a:t>
            </a:r>
          </a:p>
          <a:p>
            <a:pPr lvl="1"/>
            <a:r>
              <a:rPr lang="en-US" dirty="0" smtClean="0"/>
              <a:t>Full-time positions</a:t>
            </a:r>
          </a:p>
          <a:p>
            <a:pPr lvl="1"/>
            <a:r>
              <a:rPr lang="en-US" dirty="0" smtClean="0"/>
              <a:t>Ordinations</a:t>
            </a:r>
          </a:p>
          <a:p>
            <a:endParaRPr lang="en-US" dirty="0"/>
          </a:p>
        </p:txBody>
      </p:sp>
    </p:spTree>
    <p:extLst>
      <p:ext uri="{BB962C8B-B14F-4D97-AF65-F5344CB8AC3E}">
        <p14:creationId xmlns:p14="http://schemas.microsoft.com/office/powerpoint/2010/main" val="14662454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464" y="533400"/>
            <a:ext cx="8686800" cy="1143000"/>
          </a:xfrm>
        </p:spPr>
        <p:txBody>
          <a:bodyPr>
            <a:normAutofit fontScale="90000"/>
          </a:bodyPr>
          <a:lstStyle/>
          <a:p>
            <a:r>
              <a:rPr lang="en-US" dirty="0" smtClean="0"/>
              <a:t>Who Is Leading UCC Congregations?</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800600" y="1858360"/>
            <a:ext cx="3741195" cy="4665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57200" y="3352800"/>
            <a:ext cx="3276600" cy="1446550"/>
          </a:xfrm>
          <a:prstGeom prst="rect">
            <a:avLst/>
          </a:prstGeom>
          <a:noFill/>
          <a:ln>
            <a:solidFill>
              <a:schemeClr val="bg1"/>
            </a:solidFill>
          </a:ln>
        </p:spPr>
        <p:txBody>
          <a:bodyPr wrap="square" rtlCol="0">
            <a:spAutoFit/>
          </a:bodyPr>
          <a:lstStyle/>
          <a:p>
            <a:r>
              <a:rPr lang="en-US" sz="2200" dirty="0" smtClean="0"/>
              <a:t>Authorized previously or primarily by / in conjunction with another denomination = 13.8%</a:t>
            </a:r>
            <a:endParaRPr lang="en-US" sz="2200" dirty="0"/>
          </a:p>
        </p:txBody>
      </p:sp>
      <p:cxnSp>
        <p:nvCxnSpPr>
          <p:cNvPr id="8" name="Straight Arrow Connector 7"/>
          <p:cNvCxnSpPr/>
          <p:nvPr/>
        </p:nvCxnSpPr>
        <p:spPr>
          <a:xfrm flipH="1">
            <a:off x="3905864" y="3352800"/>
            <a:ext cx="762000" cy="2286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886200" y="3765755"/>
            <a:ext cx="769374" cy="4871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3871452" y="3975017"/>
            <a:ext cx="781664" cy="91275"/>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905864" y="4195895"/>
            <a:ext cx="762000" cy="5334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3905864" y="4400550"/>
            <a:ext cx="762000" cy="12573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54742" y="2728452"/>
            <a:ext cx="3276600" cy="461665"/>
          </a:xfrm>
          <a:prstGeom prst="rect">
            <a:avLst/>
          </a:prstGeom>
          <a:noFill/>
          <a:ln>
            <a:solidFill>
              <a:schemeClr val="bg1"/>
            </a:solidFill>
          </a:ln>
        </p:spPr>
        <p:txBody>
          <a:bodyPr wrap="square" rtlCol="0">
            <a:spAutoFit/>
          </a:bodyPr>
          <a:lstStyle/>
          <a:p>
            <a:r>
              <a:rPr lang="en-US" sz="2400" dirty="0" smtClean="0"/>
              <a:t>Licensed = 10.9%</a:t>
            </a:r>
            <a:endParaRPr lang="en-US" sz="2400" dirty="0"/>
          </a:p>
        </p:txBody>
      </p:sp>
      <p:sp>
        <p:nvSpPr>
          <p:cNvPr id="20" name="TextBox 19"/>
          <p:cNvSpPr txBox="1"/>
          <p:nvPr/>
        </p:nvSpPr>
        <p:spPr>
          <a:xfrm>
            <a:off x="454742" y="5029199"/>
            <a:ext cx="3276600" cy="461665"/>
          </a:xfrm>
          <a:prstGeom prst="rect">
            <a:avLst/>
          </a:prstGeom>
          <a:noFill/>
          <a:ln>
            <a:solidFill>
              <a:schemeClr val="bg1"/>
            </a:solidFill>
          </a:ln>
        </p:spPr>
        <p:txBody>
          <a:bodyPr wrap="square" rtlCol="0">
            <a:spAutoFit/>
          </a:bodyPr>
          <a:lstStyle/>
          <a:p>
            <a:r>
              <a:rPr lang="en-US" sz="2400" dirty="0" smtClean="0"/>
              <a:t>Layperson = 2.8%</a:t>
            </a:r>
            <a:endParaRPr lang="en-US" sz="2400" dirty="0"/>
          </a:p>
        </p:txBody>
      </p:sp>
      <p:sp>
        <p:nvSpPr>
          <p:cNvPr id="13" name="TextBox 12"/>
          <p:cNvSpPr txBox="1"/>
          <p:nvPr/>
        </p:nvSpPr>
        <p:spPr>
          <a:xfrm>
            <a:off x="454742" y="2133600"/>
            <a:ext cx="3276600" cy="461665"/>
          </a:xfrm>
          <a:prstGeom prst="rect">
            <a:avLst/>
          </a:prstGeom>
          <a:noFill/>
          <a:ln>
            <a:solidFill>
              <a:schemeClr val="bg1"/>
            </a:solidFill>
          </a:ln>
        </p:spPr>
        <p:txBody>
          <a:bodyPr wrap="square" rtlCol="0">
            <a:spAutoFit/>
          </a:bodyPr>
          <a:lstStyle/>
          <a:p>
            <a:r>
              <a:rPr lang="en-US" sz="2400" dirty="0" smtClean="0"/>
              <a:t>Ordained = 71.3%</a:t>
            </a:r>
            <a:endParaRPr lang="en-US" sz="2400" dirty="0"/>
          </a:p>
        </p:txBody>
      </p:sp>
      <p:cxnSp>
        <p:nvCxnSpPr>
          <p:cNvPr id="15" name="Straight Arrow Connector 14"/>
          <p:cNvCxnSpPr/>
          <p:nvPr/>
        </p:nvCxnSpPr>
        <p:spPr>
          <a:xfrm flipH="1" flipV="1">
            <a:off x="3886200" y="2364432"/>
            <a:ext cx="781664" cy="35045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871452" y="3032541"/>
            <a:ext cx="796412"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74794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1143000"/>
          </a:xfrm>
        </p:spPr>
        <p:txBody>
          <a:bodyPr>
            <a:normAutofit fontScale="90000"/>
          </a:bodyPr>
          <a:lstStyle/>
          <a:p>
            <a:r>
              <a:rPr lang="en-US" dirty="0"/>
              <a:t>Who Is Leading UCC Congregations?</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343400" y="1905000"/>
            <a:ext cx="4276725" cy="4573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81000" y="2743200"/>
            <a:ext cx="3581400" cy="2462213"/>
          </a:xfrm>
          <a:prstGeom prst="rect">
            <a:avLst/>
          </a:prstGeom>
          <a:noFill/>
          <a:ln>
            <a:solidFill>
              <a:schemeClr val="bg1"/>
            </a:solidFill>
          </a:ln>
        </p:spPr>
        <p:txBody>
          <a:bodyPr wrap="square" rtlCol="0">
            <a:spAutoFit/>
          </a:bodyPr>
          <a:lstStyle/>
          <a:p>
            <a:r>
              <a:rPr lang="en-US" sz="2200" dirty="0" smtClean="0"/>
              <a:t>In transition (Interim</a:t>
            </a:r>
            <a:r>
              <a:rPr lang="en-US" sz="2200" dirty="0"/>
              <a:t> </a:t>
            </a:r>
            <a:r>
              <a:rPr lang="en-US" sz="2200" dirty="0" smtClean="0"/>
              <a:t>or Designated-Term)= 10.8%</a:t>
            </a:r>
          </a:p>
          <a:p>
            <a:endParaRPr lang="en-US" sz="2200" dirty="0"/>
          </a:p>
          <a:p>
            <a:r>
              <a:rPr lang="en-US" sz="2200" dirty="0" smtClean="0"/>
              <a:t>If Other Church Position, Pastor Emeritus, Associate/ Assistant, and Supply are included = 14.7%</a:t>
            </a:r>
            <a:endParaRPr lang="en-US" sz="2200" dirty="0"/>
          </a:p>
        </p:txBody>
      </p:sp>
    </p:spTree>
    <p:extLst>
      <p:ext uri="{BB962C8B-B14F-4D97-AF65-F5344CB8AC3E}">
        <p14:creationId xmlns:p14="http://schemas.microsoft.com/office/powerpoint/2010/main" val="243250764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160" y="533400"/>
            <a:ext cx="8229600" cy="1143000"/>
          </a:xfrm>
        </p:spPr>
        <p:txBody>
          <a:bodyPr>
            <a:normAutofit fontScale="90000"/>
          </a:bodyPr>
          <a:lstStyle/>
          <a:p>
            <a:r>
              <a:rPr lang="en-US" dirty="0" smtClean="0"/>
              <a:t>Ministerial Excellence/Formation</a:t>
            </a:r>
            <a:endParaRPr lang="en-US" dirty="0"/>
          </a:p>
        </p:txBody>
      </p:sp>
      <p:sp>
        <p:nvSpPr>
          <p:cNvPr id="3" name="Content Placeholder 2"/>
          <p:cNvSpPr>
            <a:spLocks noGrp="1"/>
          </p:cNvSpPr>
          <p:nvPr>
            <p:ph idx="1"/>
          </p:nvPr>
        </p:nvSpPr>
        <p:spPr>
          <a:xfrm>
            <a:off x="430160" y="1859280"/>
            <a:ext cx="8229600" cy="2941320"/>
          </a:xfrm>
        </p:spPr>
        <p:txBody>
          <a:bodyPr>
            <a:normAutofit fontScale="85000" lnSpcReduction="20000"/>
          </a:bodyPr>
          <a:lstStyle/>
          <a:p>
            <a:pPr marL="0" indent="0">
              <a:buNone/>
            </a:pPr>
            <a:r>
              <a:rPr lang="en-US" i="1" dirty="0" smtClean="0"/>
              <a:t>Research on the Relationship between Marks and Congregational Vitality Factors</a:t>
            </a:r>
          </a:p>
          <a:p>
            <a:pPr marL="0" indent="0">
              <a:buNone/>
            </a:pPr>
            <a:endParaRPr lang="en-US" sz="1600" dirty="0"/>
          </a:p>
          <a:p>
            <a:pPr marL="0" indent="0">
              <a:buNone/>
            </a:pPr>
            <a:r>
              <a:rPr lang="en-US" sz="2100" dirty="0" smtClean="0"/>
              <a:t>Four </a:t>
            </a:r>
            <a:r>
              <a:rPr lang="en-US" sz="2100" dirty="0"/>
              <a:t>Marks correlated significantly with the greatest number of congregational vitality indicators: </a:t>
            </a:r>
          </a:p>
          <a:p>
            <a:pPr lvl="1"/>
            <a:r>
              <a:rPr lang="en-US" sz="2100" dirty="0"/>
              <a:t>The ability to mutually equip and motivate a community of </a:t>
            </a:r>
            <a:r>
              <a:rPr lang="en-US" sz="2100" dirty="0" smtClean="0"/>
              <a:t>faith</a:t>
            </a:r>
            <a:endParaRPr lang="en-US" sz="2100" dirty="0"/>
          </a:p>
          <a:p>
            <a:pPr lvl="1"/>
            <a:r>
              <a:rPr lang="en-US" sz="2100" dirty="0"/>
              <a:t>The ability to lead and encourage ministries of evangelism, service, stewardship, and social </a:t>
            </a:r>
            <a:r>
              <a:rPr lang="en-US" sz="2100" dirty="0" smtClean="0"/>
              <a:t>transformation</a:t>
            </a:r>
            <a:endParaRPr lang="en-US" sz="2100" dirty="0"/>
          </a:p>
          <a:p>
            <a:pPr lvl="1"/>
            <a:r>
              <a:rPr lang="en-US" sz="2100" dirty="0"/>
              <a:t>The ability to read the context of a community’s ministry and creatively lead that community through change or </a:t>
            </a:r>
            <a:r>
              <a:rPr lang="en-US" sz="2100" dirty="0" smtClean="0"/>
              <a:t>conflict</a:t>
            </a:r>
            <a:endParaRPr lang="en-US" sz="2100" dirty="0"/>
          </a:p>
          <a:p>
            <a:pPr lvl="1"/>
            <a:r>
              <a:rPr lang="en-US" sz="2100" dirty="0"/>
              <a:t>The ability to frame and test a vision in </a:t>
            </a:r>
            <a:r>
              <a:rPr lang="en-US" sz="2100" dirty="0" smtClean="0"/>
              <a:t>community</a:t>
            </a:r>
            <a:endParaRPr lang="en-US" sz="2100" dirty="0"/>
          </a:p>
          <a:p>
            <a:pPr marL="393192" lvl="1" indent="0">
              <a:buNone/>
            </a:pPr>
            <a:endParaRPr lang="en-US" dirty="0"/>
          </a:p>
          <a:p>
            <a:endParaRPr lang="en-US" dirty="0" smtClean="0"/>
          </a:p>
        </p:txBody>
      </p:sp>
      <p:sp>
        <p:nvSpPr>
          <p:cNvPr id="5" name="TextBox 4"/>
          <p:cNvSpPr txBox="1"/>
          <p:nvPr/>
        </p:nvSpPr>
        <p:spPr>
          <a:xfrm>
            <a:off x="228599" y="4876800"/>
            <a:ext cx="8632723" cy="1631216"/>
          </a:xfrm>
          <a:prstGeom prst="rect">
            <a:avLst/>
          </a:prstGeom>
          <a:noFill/>
          <a:ln>
            <a:solidFill>
              <a:schemeClr val="bg1"/>
            </a:solidFill>
          </a:ln>
        </p:spPr>
        <p:txBody>
          <a:bodyPr wrap="square" rtlCol="0">
            <a:spAutoFit/>
          </a:bodyPr>
          <a:lstStyle/>
          <a:p>
            <a:pPr marL="285750" lvl="0" indent="-285750">
              <a:buClr>
                <a:srgbClr val="759AA5">
                  <a:lumMod val="60000"/>
                  <a:lumOff val="40000"/>
                </a:srgbClr>
              </a:buClr>
              <a:buFont typeface="Wingdings" panose="05000000000000000000" pitchFamily="2" charset="2"/>
              <a:buChar char="§"/>
            </a:pPr>
            <a:r>
              <a:rPr lang="en-US" sz="2000" b="1" dirty="0"/>
              <a:t>These four marks were the lowest-rated by congregants.</a:t>
            </a:r>
          </a:p>
          <a:p>
            <a:pPr marL="285750" lvl="0" indent="-285750">
              <a:buClr>
                <a:srgbClr val="759AA5">
                  <a:lumMod val="60000"/>
                  <a:lumOff val="40000"/>
                </a:srgbClr>
              </a:buClr>
              <a:buFont typeface="Wingdings" panose="05000000000000000000" pitchFamily="2" charset="2"/>
              <a:buChar char="§"/>
            </a:pPr>
            <a:r>
              <a:rPr lang="en-US" sz="2000" b="1" dirty="0"/>
              <a:t>Ministry-related knowledge and skills (preaching, Biblical interpretation, pastoral care, leading worship) were most valued by congregants but demonstrated a </a:t>
            </a:r>
            <a:r>
              <a:rPr lang="en-US" sz="2000" b="1" dirty="0" smtClean="0"/>
              <a:t>much weaker </a:t>
            </a:r>
            <a:r>
              <a:rPr lang="en-US" sz="2000" b="1" dirty="0"/>
              <a:t>relationship with congregational vitality.</a:t>
            </a:r>
          </a:p>
        </p:txBody>
      </p:sp>
    </p:spTree>
    <p:extLst>
      <p:ext uri="{BB962C8B-B14F-4D97-AF65-F5344CB8AC3E}">
        <p14:creationId xmlns:p14="http://schemas.microsoft.com/office/powerpoint/2010/main" val="30906452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fade">
                                      <p:cBhvr>
                                        <p:cTn id="4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458200" cy="1143000"/>
          </a:xfrm>
        </p:spPr>
        <p:txBody>
          <a:bodyPr>
            <a:normAutofit fontScale="90000"/>
          </a:bodyPr>
          <a:lstStyle/>
          <a:p>
            <a:r>
              <a:rPr lang="en-US" dirty="0" smtClean="0"/>
              <a:t>Current and Future Research Trends</a:t>
            </a:r>
            <a:endParaRPr lang="en-US" dirty="0"/>
          </a:p>
        </p:txBody>
      </p:sp>
      <p:sp>
        <p:nvSpPr>
          <p:cNvPr id="3" name="Content Placeholder 2"/>
          <p:cNvSpPr>
            <a:spLocks noGrp="1"/>
          </p:cNvSpPr>
          <p:nvPr>
            <p:ph idx="1"/>
          </p:nvPr>
        </p:nvSpPr>
        <p:spPr>
          <a:xfrm>
            <a:off x="457200" y="1828800"/>
            <a:ext cx="8229600" cy="4389120"/>
          </a:xfrm>
        </p:spPr>
        <p:txBody>
          <a:bodyPr>
            <a:normAutofit lnSpcReduction="10000"/>
          </a:bodyPr>
          <a:lstStyle/>
          <a:p>
            <a:r>
              <a:rPr lang="en-US" dirty="0" smtClean="0"/>
              <a:t>Specialized Ministries</a:t>
            </a:r>
          </a:p>
          <a:p>
            <a:r>
              <a:rPr lang="en-US" dirty="0" smtClean="0"/>
              <a:t>Search and Call: Demographically, who is getting church positions? What kinds of positions?</a:t>
            </a:r>
          </a:p>
          <a:p>
            <a:pPr lvl="1"/>
            <a:r>
              <a:rPr lang="en-US" dirty="0" smtClean="0"/>
              <a:t>Gender</a:t>
            </a:r>
          </a:p>
          <a:p>
            <a:pPr lvl="1"/>
            <a:r>
              <a:rPr lang="en-US" dirty="0" smtClean="0"/>
              <a:t>Race</a:t>
            </a:r>
          </a:p>
          <a:p>
            <a:pPr lvl="1"/>
            <a:r>
              <a:rPr lang="en-US" dirty="0" smtClean="0"/>
              <a:t>Ability</a:t>
            </a:r>
          </a:p>
          <a:p>
            <a:pPr lvl="1"/>
            <a:r>
              <a:rPr lang="en-US" dirty="0" smtClean="0"/>
              <a:t>Sexual orientation</a:t>
            </a:r>
          </a:p>
          <a:p>
            <a:r>
              <a:rPr lang="en-US" dirty="0" smtClean="0"/>
              <a:t>Flourishing in Ministry Project: Well-being of Clergy in the UCC</a:t>
            </a:r>
          </a:p>
          <a:p>
            <a:pPr lvl="1"/>
            <a:r>
              <a:rPr lang="en-US" dirty="0"/>
              <a:t>P</a:t>
            </a:r>
            <a:r>
              <a:rPr lang="en-US" dirty="0" smtClean="0"/>
              <a:t>artnership with the University of </a:t>
            </a:r>
            <a:r>
              <a:rPr lang="en-US" dirty="0"/>
              <a:t>Notre </a:t>
            </a:r>
            <a:r>
              <a:rPr lang="en-US" dirty="0" smtClean="0"/>
              <a:t>Dame: </a:t>
            </a:r>
            <a:r>
              <a:rPr lang="en-US" dirty="0" smtClean="0">
                <a:hlinkClick r:id="rId3"/>
              </a:rPr>
              <a:t>http</a:t>
            </a:r>
            <a:r>
              <a:rPr lang="en-US" dirty="0">
                <a:hlinkClick r:id="rId3"/>
              </a:rPr>
              <a:t>://wellbeing.nd.edu/flourishing-in-ministry</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296323429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TotalTime>
  <Words>1402</Words>
  <Application>Microsoft Office PowerPoint</Application>
  <PresentationFormat>On-screen Show (4:3)</PresentationFormat>
  <Paragraphs>104</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Visions of Authorized Ministry: Present and Future</vt:lpstr>
      <vt:lpstr>Authorized Ministry Today</vt:lpstr>
      <vt:lpstr>Noteworthy Trends toward the Future</vt:lpstr>
      <vt:lpstr>Who Is Leading UCC Congregations?</vt:lpstr>
      <vt:lpstr>Who Is Leading UCC Congregations?</vt:lpstr>
      <vt:lpstr>Ministerial Excellence/Formation</vt:lpstr>
      <vt:lpstr>Current and Future Research Trends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Lizardy-Hajbi</dc:creator>
  <cp:lastModifiedBy>Taylor Billings</cp:lastModifiedBy>
  <cp:revision>41</cp:revision>
  <dcterms:created xsi:type="dcterms:W3CDTF">2016-11-20T03:13:30Z</dcterms:created>
  <dcterms:modified xsi:type="dcterms:W3CDTF">2016-12-01T17:46:36Z</dcterms:modified>
</cp:coreProperties>
</file>